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handoutMasterIdLst>
    <p:handoutMasterId r:id="rId83"/>
  </p:handoutMasterIdLst>
  <p:sldIdLst>
    <p:sldId id="407" r:id="rId2"/>
    <p:sldId id="256" r:id="rId3"/>
    <p:sldId id="370" r:id="rId4"/>
    <p:sldId id="371" r:id="rId5"/>
    <p:sldId id="372" r:id="rId6"/>
    <p:sldId id="373" r:id="rId7"/>
    <p:sldId id="278" r:id="rId8"/>
    <p:sldId id="269" r:id="rId9"/>
    <p:sldId id="385" r:id="rId10"/>
    <p:sldId id="380" r:id="rId11"/>
    <p:sldId id="388" r:id="rId12"/>
    <p:sldId id="258" r:id="rId13"/>
    <p:sldId id="259" r:id="rId14"/>
    <p:sldId id="260" r:id="rId15"/>
    <p:sldId id="261" r:id="rId16"/>
    <p:sldId id="262" r:id="rId17"/>
    <p:sldId id="389" r:id="rId18"/>
    <p:sldId id="390" r:id="rId19"/>
    <p:sldId id="391" r:id="rId20"/>
    <p:sldId id="394" r:id="rId21"/>
    <p:sldId id="395" r:id="rId22"/>
    <p:sldId id="396" r:id="rId23"/>
    <p:sldId id="397" r:id="rId24"/>
    <p:sldId id="398" r:id="rId25"/>
    <p:sldId id="399" r:id="rId26"/>
    <p:sldId id="400" r:id="rId27"/>
    <p:sldId id="401" r:id="rId28"/>
    <p:sldId id="402" r:id="rId29"/>
    <p:sldId id="404" r:id="rId30"/>
    <p:sldId id="405" r:id="rId31"/>
    <p:sldId id="344" r:id="rId32"/>
    <p:sldId id="345" r:id="rId33"/>
    <p:sldId id="346" r:id="rId34"/>
    <p:sldId id="347" r:id="rId35"/>
    <p:sldId id="374" r:id="rId36"/>
    <p:sldId id="348" r:id="rId37"/>
    <p:sldId id="349" r:id="rId38"/>
    <p:sldId id="377" r:id="rId39"/>
    <p:sldId id="378" r:id="rId40"/>
    <p:sldId id="299" r:id="rId41"/>
    <p:sldId id="376" r:id="rId42"/>
    <p:sldId id="406" r:id="rId43"/>
    <p:sldId id="375" r:id="rId44"/>
    <p:sldId id="356" r:id="rId45"/>
    <p:sldId id="301" r:id="rId46"/>
    <p:sldId id="379" r:id="rId47"/>
    <p:sldId id="282" r:id="rId48"/>
    <p:sldId id="283" r:id="rId49"/>
    <p:sldId id="284" r:id="rId50"/>
    <p:sldId id="285" r:id="rId51"/>
    <p:sldId id="286" r:id="rId52"/>
    <p:sldId id="289" r:id="rId53"/>
    <p:sldId id="287" r:id="rId54"/>
    <p:sldId id="288" r:id="rId55"/>
    <p:sldId id="290" r:id="rId56"/>
    <p:sldId id="360" r:id="rId57"/>
    <p:sldId id="366" r:id="rId58"/>
    <p:sldId id="319" r:id="rId59"/>
    <p:sldId id="368" r:id="rId60"/>
    <p:sldId id="320" r:id="rId61"/>
    <p:sldId id="321" r:id="rId62"/>
    <p:sldId id="369" r:id="rId63"/>
    <p:sldId id="323" r:id="rId64"/>
    <p:sldId id="325" r:id="rId65"/>
    <p:sldId id="326" r:id="rId66"/>
    <p:sldId id="327" r:id="rId67"/>
    <p:sldId id="328" r:id="rId68"/>
    <p:sldId id="336" r:id="rId69"/>
    <p:sldId id="337" r:id="rId70"/>
    <p:sldId id="338" r:id="rId71"/>
    <p:sldId id="329" r:id="rId72"/>
    <p:sldId id="339" r:id="rId73"/>
    <p:sldId id="340" r:id="rId74"/>
    <p:sldId id="364" r:id="rId75"/>
    <p:sldId id="365" r:id="rId76"/>
    <p:sldId id="382" r:id="rId77"/>
    <p:sldId id="384" r:id="rId78"/>
    <p:sldId id="330" r:id="rId79"/>
    <p:sldId id="331" r:id="rId80"/>
    <p:sldId id="332" r:id="rId8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F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3" autoAdjust="0"/>
    <p:restoredTop sz="76014" autoAdjust="0"/>
  </p:normalViewPr>
  <p:slideViewPr>
    <p:cSldViewPr showGuides="1">
      <p:cViewPr varScale="1">
        <p:scale>
          <a:sx n="49" d="100"/>
          <a:sy n="49" d="100"/>
        </p:scale>
        <p:origin x="-100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0"/>
            <a:ext cx="2972421"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n-US"/>
          </a:p>
        </p:txBody>
      </p:sp>
      <p:sp>
        <p:nvSpPr>
          <p:cNvPr id="10243" name="Rectangle 3"/>
          <p:cNvSpPr>
            <a:spLocks noGrp="1" noChangeArrowheads="1"/>
          </p:cNvSpPr>
          <p:nvPr>
            <p:ph type="dt" sz="quarter" idx="1"/>
          </p:nvPr>
        </p:nvSpPr>
        <p:spPr bwMode="auto">
          <a:xfrm>
            <a:off x="3884027" y="0"/>
            <a:ext cx="2972421"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n-US"/>
          </a:p>
        </p:txBody>
      </p:sp>
      <p:sp>
        <p:nvSpPr>
          <p:cNvPr id="10244" name="Rectangle 4"/>
          <p:cNvSpPr>
            <a:spLocks noGrp="1" noChangeArrowheads="1"/>
          </p:cNvSpPr>
          <p:nvPr>
            <p:ph type="ftr" sz="quarter" idx="2"/>
          </p:nvPr>
        </p:nvSpPr>
        <p:spPr bwMode="auto">
          <a:xfrm>
            <a:off x="1" y="8829675"/>
            <a:ext cx="2972421"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n-US"/>
          </a:p>
        </p:txBody>
      </p:sp>
      <p:sp>
        <p:nvSpPr>
          <p:cNvPr id="10245" name="Rectangle 5"/>
          <p:cNvSpPr>
            <a:spLocks noGrp="1" noChangeArrowheads="1"/>
          </p:cNvSpPr>
          <p:nvPr>
            <p:ph type="sldNum" sz="quarter" idx="3"/>
          </p:nvPr>
        </p:nvSpPr>
        <p:spPr bwMode="auto">
          <a:xfrm>
            <a:off x="3884027" y="8829675"/>
            <a:ext cx="2972421"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FE1EC132-8B5E-4AF4-B64C-D93E40D9BC93}"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421" cy="465138"/>
          </a:xfrm>
          <a:prstGeom prst="rect">
            <a:avLst/>
          </a:prstGeom>
        </p:spPr>
        <p:txBody>
          <a:bodyPr vert="horz" lIns="91440" tIns="45720" rIns="91440" bIns="45720" rtlCol="0"/>
          <a:lstStyle>
            <a:lvl1pPr algn="l">
              <a:defRPr sz="1200" smtClean="0">
                <a:latin typeface="Arial" charset="0"/>
              </a:defRPr>
            </a:lvl1pPr>
          </a:lstStyle>
          <a:p>
            <a:pPr>
              <a:defRPr/>
            </a:pPr>
            <a:endParaRPr lang="en-US"/>
          </a:p>
        </p:txBody>
      </p:sp>
      <p:sp>
        <p:nvSpPr>
          <p:cNvPr id="3" name="Date Placeholder 2"/>
          <p:cNvSpPr>
            <a:spLocks noGrp="1"/>
          </p:cNvSpPr>
          <p:nvPr>
            <p:ph type="dt" idx="1"/>
          </p:nvPr>
        </p:nvSpPr>
        <p:spPr>
          <a:xfrm>
            <a:off x="3884027" y="0"/>
            <a:ext cx="2972421" cy="465138"/>
          </a:xfrm>
          <a:prstGeom prst="rect">
            <a:avLst/>
          </a:prstGeom>
        </p:spPr>
        <p:txBody>
          <a:bodyPr vert="horz" lIns="91440" tIns="45720" rIns="91440" bIns="45720" rtlCol="0"/>
          <a:lstStyle>
            <a:lvl1pPr algn="r">
              <a:defRPr sz="1200" smtClean="0">
                <a:latin typeface="Arial" charset="0"/>
              </a:defRPr>
            </a:lvl1pPr>
          </a:lstStyle>
          <a:p>
            <a:pPr>
              <a:defRPr/>
            </a:pPr>
            <a:fld id="{F5D2F9A9-78D5-4C53-8264-3D3F1780EAD4}" type="datetimeFigureOut">
              <a:rPr lang="en-US"/>
              <a:pPr>
                <a:defRPr/>
              </a:pPr>
              <a:t>3/30/2012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6421" y="4416426"/>
            <a:ext cx="5485158"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8829675"/>
            <a:ext cx="2972421" cy="465138"/>
          </a:xfrm>
          <a:prstGeom prst="rect">
            <a:avLst/>
          </a:prstGeom>
        </p:spPr>
        <p:txBody>
          <a:bodyPr vert="horz" lIns="91440" tIns="45720" rIns="91440" bIns="45720" rtlCol="0" anchor="b"/>
          <a:lstStyle>
            <a:lvl1pPr algn="l">
              <a:defRPr sz="1200" smtClean="0">
                <a:latin typeface="Arial" charset="0"/>
              </a:defRPr>
            </a:lvl1pPr>
          </a:lstStyle>
          <a:p>
            <a:pPr>
              <a:defRPr/>
            </a:pPr>
            <a:endParaRPr lang="en-US"/>
          </a:p>
        </p:txBody>
      </p:sp>
      <p:sp>
        <p:nvSpPr>
          <p:cNvPr id="7" name="Slide Number Placeholder 6"/>
          <p:cNvSpPr>
            <a:spLocks noGrp="1"/>
          </p:cNvSpPr>
          <p:nvPr>
            <p:ph type="sldNum" sz="quarter" idx="5"/>
          </p:nvPr>
        </p:nvSpPr>
        <p:spPr>
          <a:xfrm>
            <a:off x="3884027" y="8829675"/>
            <a:ext cx="2972421" cy="465138"/>
          </a:xfrm>
          <a:prstGeom prst="rect">
            <a:avLst/>
          </a:prstGeom>
        </p:spPr>
        <p:txBody>
          <a:bodyPr vert="horz" lIns="91440" tIns="45720" rIns="91440" bIns="45720" rtlCol="0" anchor="b"/>
          <a:lstStyle>
            <a:lvl1pPr algn="r">
              <a:defRPr sz="1200" smtClean="0">
                <a:latin typeface="Arial" charset="0"/>
              </a:defRPr>
            </a:lvl1pPr>
          </a:lstStyle>
          <a:p>
            <a:pPr>
              <a:defRPr/>
            </a:pPr>
            <a:fld id="{A9937C09-79BE-4F27-8F75-FE7289BC275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6ABC3B-2696-4D1A-AD64-426F2F3B04C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Emissions</a:t>
            </a:r>
            <a:r>
              <a:rPr lang="en-US" baseline="0" dirty="0" smtClean="0"/>
              <a:t> are reported at the process, not facility level.  Process level emissions should be integrated across CAPS and HAPs.  While there is no current QA check in EIS for this, your VOC HAPs should sum to less than or equal to your VOC.  That is because VOC can consist of  both VOC HAPs (e.g., benzene, toluene, methanol, 1,3 butadiene, etc.) AND VOC that are not HAPs (e.g., pentane, ethanol, </a:t>
            </a:r>
            <a:r>
              <a:rPr lang="en-US" baseline="0" dirty="0" err="1" smtClean="0"/>
              <a:t>butanol</a:t>
            </a:r>
            <a:r>
              <a:rPr lang="en-US" baseline="0" dirty="0" smtClean="0"/>
              <a:t>, methyl ethyl </a:t>
            </a:r>
            <a:r>
              <a:rPr lang="en-US" baseline="0" dirty="0" err="1" smtClean="0"/>
              <a:t>ketone</a:t>
            </a:r>
            <a:r>
              <a:rPr lang="en-US" baseline="0" dirty="0" smtClean="0"/>
              <a:t>—this is no longer a HAP, etc).  It is not possible to have more benzene than VOC at a process, though we saw this when doing outlier checks of HAPs.  Generally, your PM HAPs should be less than or equal to your PM-10.  While there are many </a:t>
            </a:r>
            <a:r>
              <a:rPr lang="en-US" baseline="0" dirty="0" err="1" smtClean="0"/>
              <a:t>semivolatile</a:t>
            </a:r>
            <a:r>
              <a:rPr lang="en-US" baseline="0" dirty="0" smtClean="0"/>
              <a:t> HAPs for which this check would be difficult to do, you can look at particular metal HAPs (such as chromium) and compare emissions to PM-10.</a:t>
            </a:r>
          </a:p>
          <a:p>
            <a:endParaRPr lang="en-US" baseline="0" dirty="0" smtClean="0"/>
          </a:p>
          <a:p>
            <a:r>
              <a:rPr lang="en-US" baseline="0" dirty="0" smtClean="0"/>
              <a:t>Facility level emissions could cause double counting.  For example if EPA generates a dataset with process level emissions and there are facility level emissions at a facility-level process at the facility, then the EPA process level will be summed with the SLT facility-level causing a double count.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 tables required to be populated when</a:t>
            </a:r>
            <a:r>
              <a:rPr lang="en-US" baseline="0" dirty="0" smtClean="0"/>
              <a:t> submitting a point inventory are highlighted.</a:t>
            </a:r>
          </a:p>
          <a:p>
            <a:endParaRPr lang="en-US" baseline="0" dirty="0" smtClean="0"/>
          </a:p>
          <a:p>
            <a:r>
              <a:rPr lang="en-US" baseline="0" dirty="0" smtClean="0"/>
              <a:t>The arrows point to the 2 administrative tables that describe you, your agency and the data you are submitting and the other 7 contain the data.</a:t>
            </a:r>
          </a:p>
          <a:p>
            <a:r>
              <a:rPr lang="en-US" baseline="0" dirty="0" smtClean="0"/>
              <a:t>For CERS, you must fill in the user identifier fields and it must be a </a:t>
            </a:r>
            <a:r>
              <a:rPr lang="en-US" baseline="0" dirty="0" err="1" smtClean="0"/>
              <a:t>registred</a:t>
            </a:r>
            <a:r>
              <a:rPr lang="en-US" baseline="0" dirty="0" smtClean="0"/>
              <a:t> EIS account ID (email) and that user ID must reflect a user with CDX submittal </a:t>
            </a:r>
            <a:r>
              <a:rPr lang="en-US" baseline="0" dirty="0" err="1" smtClean="0"/>
              <a:t>privleges</a:t>
            </a:r>
            <a:r>
              <a:rPr lang="en-US" baseline="0" dirty="0" smtClean="0"/>
              <a:t> ---i.e., write access to EIS.</a:t>
            </a:r>
          </a:p>
          <a:p>
            <a:r>
              <a:rPr lang="en-US" baseline="0" dirty="0" smtClean="0"/>
              <a:t>Also you much include the program system code that identifies your agency and the 4-digit emissions year.</a:t>
            </a:r>
          </a:p>
          <a:p>
            <a:endParaRPr lang="en-US" baseline="0" dirty="0" smtClean="0"/>
          </a:p>
          <a:p>
            <a:r>
              <a:rPr lang="en-US" baseline="0" dirty="0" smtClean="0"/>
              <a:t>For the </a:t>
            </a:r>
            <a:r>
              <a:rPr lang="en-US" baseline="0" dirty="0" err="1" smtClean="0"/>
              <a:t>ExchangeHeader</a:t>
            </a:r>
            <a:r>
              <a:rPr lang="en-US" baseline="0" dirty="0" smtClean="0"/>
              <a:t>, fill in your name, organization, a document title, keywords and comments –these are free flow text fields that don’t need to conform to particular values or format.  Other fields in this table must be specified by </a:t>
            </a:r>
            <a:r>
              <a:rPr lang="en-US" baseline="0" dirty="0" err="1" smtClean="0"/>
              <a:t>partcular</a:t>
            </a:r>
            <a:r>
              <a:rPr lang="en-US" baseline="0" dirty="0" smtClean="0"/>
              <a:t> names.   </a:t>
            </a:r>
          </a:p>
          <a:p>
            <a:r>
              <a:rPr lang="en-US" baseline="0" dirty="0" err="1" smtClean="0"/>
              <a:t>Dataflowname</a:t>
            </a:r>
            <a:r>
              <a:rPr lang="en-US" baseline="0" dirty="0" smtClean="0"/>
              <a:t> must be </a:t>
            </a:r>
            <a:r>
              <a:rPr lang="en-US" sz="1200" b="1" dirty="0" smtClean="0"/>
              <a:t>EIS_v1_0</a:t>
            </a:r>
          </a:p>
          <a:p>
            <a:r>
              <a:rPr lang="en-US" sz="1200" dirty="0" smtClean="0"/>
              <a:t>Property-</a:t>
            </a:r>
            <a:r>
              <a:rPr lang="en-US" sz="1200" dirty="0" err="1" smtClean="0"/>
              <a:t>SubmissionType</a:t>
            </a:r>
            <a:r>
              <a:rPr lang="en-US" sz="1200" dirty="0" smtClean="0"/>
              <a:t>:  must be either </a:t>
            </a:r>
            <a:r>
              <a:rPr lang="en-US" sz="1200" b="1" dirty="0" smtClean="0"/>
              <a:t>QA</a:t>
            </a:r>
            <a:r>
              <a:rPr lang="en-US" sz="1200" dirty="0" smtClean="0"/>
              <a:t> or </a:t>
            </a:r>
            <a:r>
              <a:rPr lang="en-US" sz="1200" b="1" dirty="0" smtClean="0"/>
              <a:t>Production</a:t>
            </a:r>
          </a:p>
          <a:p>
            <a:r>
              <a:rPr lang="en-US" sz="1200" dirty="0" smtClean="0"/>
              <a:t>Property-</a:t>
            </a:r>
            <a:r>
              <a:rPr lang="en-US" sz="1200" dirty="0" err="1" smtClean="0"/>
              <a:t>DataCategory</a:t>
            </a:r>
            <a:r>
              <a:rPr lang="en-US" sz="1200" dirty="0" smtClean="0"/>
              <a:t>:  must be </a:t>
            </a:r>
            <a:r>
              <a:rPr lang="en-US" sz="1200" b="1" dirty="0" smtClean="0"/>
              <a:t>Point </a:t>
            </a:r>
            <a:r>
              <a:rPr lang="en-US" sz="1200" dirty="0" smtClean="0"/>
              <a:t>if you are submitting your Point Inventory.  There are other keywords for</a:t>
            </a:r>
            <a:r>
              <a:rPr lang="en-US" sz="1200" baseline="0" dirty="0" smtClean="0"/>
              <a:t> other data categories:  </a:t>
            </a:r>
            <a:r>
              <a:rPr lang="en-US" sz="1200" b="1" baseline="0" dirty="0" err="1" smtClean="0"/>
              <a:t>FacilityInventory</a:t>
            </a:r>
            <a:r>
              <a:rPr lang="en-US" sz="1200" b="1" baseline="0" dirty="0" smtClean="0"/>
              <a:t> </a:t>
            </a:r>
            <a:r>
              <a:rPr lang="en-US" sz="1200" b="0" baseline="0" dirty="0" smtClean="0"/>
              <a:t>for facility inventory,   </a:t>
            </a:r>
            <a:r>
              <a:rPr lang="en-US" sz="1200" b="1" baseline="0" dirty="0" smtClean="0"/>
              <a:t>Nonpoint </a:t>
            </a:r>
            <a:r>
              <a:rPr lang="en-US" sz="1200" b="0" baseline="0" dirty="0" smtClean="0"/>
              <a:t>for nonpoint emissions, </a:t>
            </a:r>
            <a:r>
              <a:rPr lang="en-US" sz="1200" b="0" baseline="0" dirty="0" err="1" smtClean="0"/>
              <a:t>Onroad</a:t>
            </a:r>
            <a:r>
              <a:rPr lang="en-US" sz="1200" b="0" baseline="0" dirty="0" smtClean="0"/>
              <a:t> for </a:t>
            </a:r>
            <a:r>
              <a:rPr lang="en-US" sz="1200" b="0" baseline="0" dirty="0" err="1" smtClean="0"/>
              <a:t>onroad</a:t>
            </a:r>
            <a:r>
              <a:rPr lang="en-US" sz="1200" b="0" baseline="0" dirty="0" smtClean="0"/>
              <a:t> emissions and </a:t>
            </a:r>
            <a:r>
              <a:rPr lang="en-US" sz="1200" b="0" baseline="0" dirty="0" err="1" smtClean="0"/>
              <a:t>Nonroad</a:t>
            </a:r>
            <a:r>
              <a:rPr lang="en-US" sz="1200" b="0" baseline="0" dirty="0" smtClean="0"/>
              <a:t> or </a:t>
            </a:r>
            <a:r>
              <a:rPr lang="en-US" sz="1200" b="0" baseline="0" dirty="0" err="1" smtClean="0"/>
              <a:t>nonroad</a:t>
            </a:r>
            <a:r>
              <a:rPr lang="en-US" sz="1200" b="0" baseline="0" dirty="0" smtClean="0"/>
              <a:t> emissions.</a:t>
            </a:r>
            <a:endParaRPr lang="en-US" sz="1200" b="1" dirty="0" smtClean="0"/>
          </a:p>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The Facility Site, Emissions Unit and Emission Process tables will contain your agency identifiers and the State and County FIPS codes.  That is the only data that needs to be reported.  EIS identifiers may</a:t>
            </a:r>
            <a:r>
              <a:rPr lang="en-US" baseline="0" dirty="0" smtClean="0"/>
              <a:t> be used and are encouraged.  Note that if EIS identifiers are used, they must be used throughout that record or the record will not be accepted by EPA.</a:t>
            </a:r>
            <a:endParaRPr lang="en-US" dirty="0" smtClean="0"/>
          </a:p>
          <a:p>
            <a:pPr>
              <a:spcBef>
                <a:spcPct val="0"/>
              </a:spcBef>
            </a:pPr>
            <a:endParaRPr lang="en-US" dirty="0" smtClean="0"/>
          </a:p>
          <a:p>
            <a:pPr>
              <a:spcBef>
                <a:spcPct val="0"/>
              </a:spcBef>
            </a:pPr>
            <a:r>
              <a:rPr lang="en-US" dirty="0" smtClean="0"/>
              <a:t>It is important to note that if you use the EIS identifiers in addition to your own agency identifiers that you must use them consistently in every table.  For instance, you can not provide the EIS facility, unit, and process id for one record and then only provide the EIS process id for another.  Or you cannot provide all of the EIS identifiers in the Emission Process tablet and then not provide them in the Emissions table.</a:t>
            </a:r>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9CF324A-8B03-46F1-8165-D6C69639D6B9}" type="slidenum">
              <a:rPr lang="en-US">
                <a:latin typeface="Arial" pitchFamily="34" charset="0"/>
              </a:rPr>
              <a:pPr/>
              <a:t>12</a:t>
            </a:fld>
            <a:endParaRPr lang="en-US">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The Reporting period table contains your identifiers and the State and County FIPS with the additional of the Reporting Period Type Code and the Emissions Operating Type Code.  </a:t>
            </a:r>
          </a:p>
          <a:p>
            <a:pPr>
              <a:spcBef>
                <a:spcPct val="0"/>
              </a:spcBef>
            </a:pPr>
            <a:endParaRPr lang="en-US" dirty="0" smtClean="0"/>
          </a:p>
          <a:p>
            <a:pPr>
              <a:spcBef>
                <a:spcPct val="0"/>
              </a:spcBef>
            </a:pPr>
            <a:r>
              <a:rPr lang="en-US" dirty="0" smtClean="0"/>
              <a:t>The Reporting Period Type Code tells us if the emissions being reported are Annual, Episodic, 5 month ozone, etc.</a:t>
            </a:r>
          </a:p>
          <a:p>
            <a:pPr>
              <a:spcBef>
                <a:spcPct val="0"/>
              </a:spcBef>
            </a:pPr>
            <a:endParaRPr lang="en-US" dirty="0" smtClean="0"/>
          </a:p>
          <a:p>
            <a:pPr>
              <a:spcBef>
                <a:spcPct val="0"/>
              </a:spcBef>
            </a:pPr>
            <a:r>
              <a:rPr lang="en-US" dirty="0" smtClean="0"/>
              <a:t>The second required code is the Emissions Operating Type Code.  This code indicates whether the emissions being reported are routine, upset, start-up, or shutdown.  At a minimum you must report Annual/Routine emissions.</a:t>
            </a:r>
          </a:p>
          <a:p>
            <a:pPr>
              <a:spcBef>
                <a:spcPct val="0"/>
              </a:spcBef>
            </a:pPr>
            <a:endParaRPr lang="en-US" dirty="0" smtClean="0"/>
          </a:p>
          <a:p>
            <a:pPr>
              <a:spcBef>
                <a:spcPct val="0"/>
              </a:spcBef>
            </a:pPr>
            <a:r>
              <a:rPr lang="en-US" dirty="0" smtClean="0"/>
              <a:t>The only time that you will use the Start Date/ End Date is when your emissions are for an episodic reporting period.  Start Date / End Date is not to indicate the inventory period such as 1/1/</a:t>
            </a:r>
            <a:r>
              <a:rPr lang="en-US" dirty="0" err="1" smtClean="0"/>
              <a:t>xxxx</a:t>
            </a:r>
            <a:r>
              <a:rPr lang="en-US" dirty="0" smtClean="0"/>
              <a:t> to 12/31/</a:t>
            </a:r>
            <a:r>
              <a:rPr lang="en-US" dirty="0" err="1" smtClean="0"/>
              <a:t>xxxx</a:t>
            </a:r>
            <a:r>
              <a:rPr lang="en-US" dirty="0" smtClean="0"/>
              <a:t>.</a:t>
            </a:r>
          </a:p>
          <a:p>
            <a:pPr>
              <a:spcBef>
                <a:spcPct val="0"/>
              </a:spcBef>
            </a:pPr>
            <a:endParaRPr lang="en-US" dirty="0" smtClean="0"/>
          </a:p>
          <a:p>
            <a:pPr>
              <a:spcBef>
                <a:spcPct val="0"/>
              </a:spcBef>
            </a:pPr>
            <a:r>
              <a:rPr lang="en-US" dirty="0" smtClean="0"/>
              <a:t>Currently activity </a:t>
            </a:r>
            <a:r>
              <a:rPr lang="en-US" baseline="0" dirty="0" smtClean="0"/>
              <a:t> or </a:t>
            </a:r>
            <a:r>
              <a:rPr lang="en-US" baseline="0" dirty="0" err="1" smtClean="0"/>
              <a:t>throughput</a:t>
            </a:r>
            <a:r>
              <a:rPr lang="en-US" dirty="0" err="1" smtClean="0"/>
              <a:t>data</a:t>
            </a:r>
            <a:r>
              <a:rPr lang="en-US" dirty="0" smtClean="0"/>
              <a:t> is not required in the point inventory.  If this data is available and is not confidential business data, we want it.  Never send CBI data to EPA.  All data that we receive is available to the public.</a:t>
            </a:r>
          </a:p>
          <a:p>
            <a:pPr>
              <a:spcBef>
                <a:spcPct val="0"/>
              </a:spcBef>
            </a:pPr>
            <a:r>
              <a:rPr lang="en-US" dirty="0" smtClean="0"/>
              <a:t>If you provide activity</a:t>
            </a:r>
            <a:r>
              <a:rPr lang="en-US" baseline="0" dirty="0" smtClean="0"/>
              <a:t> data you must provide the 4 fields listed in the slide together.  You can also provide either data year of the throughput and data source of the throughput.  </a:t>
            </a:r>
            <a:endParaRPr lang="en-US" dirty="0" smtClean="0"/>
          </a:p>
          <a:p>
            <a:pPr>
              <a:spcBef>
                <a:spcPct val="0"/>
              </a:spcBef>
            </a:pPr>
            <a:endParaRPr lang="en-US" dirty="0" smtClean="0"/>
          </a:p>
          <a:p>
            <a:pPr>
              <a:spcBef>
                <a:spcPct val="0"/>
              </a:spcBef>
            </a:pPr>
            <a:r>
              <a:rPr lang="en-US" dirty="0" smtClean="0"/>
              <a:t>A good QA check is you </a:t>
            </a:r>
            <a:r>
              <a:rPr lang="en-US" u="sng" dirty="0" smtClean="0"/>
              <a:t>should have the same number of records </a:t>
            </a:r>
            <a:r>
              <a:rPr lang="en-US" dirty="0" smtClean="0"/>
              <a:t>in your Emissions Process table as you have in your Reporting Period table.</a:t>
            </a:r>
          </a:p>
          <a:p>
            <a:pPr>
              <a:spcBef>
                <a:spcPct val="0"/>
              </a:spcBef>
            </a:pPr>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285A1C0-633D-4352-9745-3AE5569E2D1E}" type="slidenum">
              <a:rPr lang="en-US">
                <a:latin typeface="Arial" pitchFamily="34" charset="0"/>
              </a:rPr>
              <a:pPr/>
              <a:t>13</a:t>
            </a:fld>
            <a:endParaRPr lang="en-US">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Again all of your identifiers and state and county FIPS are included in the Emissions table, in addition to the Reporting Period Type Code and the Emissions Operating Code.</a:t>
            </a:r>
          </a:p>
          <a:p>
            <a:pPr>
              <a:spcBef>
                <a:spcPct val="0"/>
              </a:spcBef>
            </a:pPr>
            <a:endParaRPr lang="en-US" dirty="0" smtClean="0"/>
          </a:p>
          <a:p>
            <a:pPr>
              <a:spcBef>
                <a:spcPct val="0"/>
              </a:spcBef>
            </a:pPr>
            <a:r>
              <a:rPr lang="en-US" dirty="0" smtClean="0"/>
              <a:t>In addition to the above, you also need the Pollutant Code; Total Emissions and Unit of Measure; and the Emissions Calculation Method Code.</a:t>
            </a:r>
          </a:p>
          <a:p>
            <a:pPr>
              <a:spcBef>
                <a:spcPct val="0"/>
              </a:spcBef>
            </a:pPr>
            <a:endParaRPr lang="en-US" dirty="0" smtClean="0"/>
          </a:p>
          <a:p>
            <a:pPr>
              <a:spcBef>
                <a:spcPct val="0"/>
              </a:spcBef>
            </a:pPr>
            <a:r>
              <a:rPr lang="en-US" dirty="0" smtClean="0"/>
              <a:t>The Pollutant Code must be a valid code.  Codes can be found on the EIS Gateway under Reference Data.  Make sure that you filter on Active codes.  If you receive an error message when submitting your data that the pollutant code is invalid, filter the pollutant code list on All.  This will allow you to find your code and what this code as been mapped to.  Whenever we retire a code; we try to give you a map to.</a:t>
            </a:r>
          </a:p>
          <a:p>
            <a:pPr>
              <a:spcBef>
                <a:spcPct val="0"/>
              </a:spcBef>
            </a:pPr>
            <a:endParaRPr lang="en-US" dirty="0" smtClean="0"/>
          </a:p>
          <a:p>
            <a:pPr>
              <a:spcBef>
                <a:spcPct val="0"/>
              </a:spcBef>
            </a:pPr>
            <a:r>
              <a:rPr lang="en-US" dirty="0" smtClean="0"/>
              <a:t>If you are reporting “0” as your emissions total, it must represent zero emissions.  </a:t>
            </a:r>
            <a:r>
              <a:rPr lang="en-US" b="1" dirty="0" smtClean="0"/>
              <a:t>DO NOT </a:t>
            </a:r>
            <a:r>
              <a:rPr lang="en-US" dirty="0" smtClean="0"/>
              <a:t>report “0” as a placeholder.</a:t>
            </a:r>
          </a:p>
          <a:p>
            <a:pPr>
              <a:spcBef>
                <a:spcPct val="0"/>
              </a:spcBef>
            </a:pPr>
            <a:endParaRPr lang="en-US" dirty="0" smtClean="0"/>
          </a:p>
          <a:p>
            <a:pPr>
              <a:spcBef>
                <a:spcPct val="0"/>
              </a:spcBef>
            </a:pPr>
            <a:r>
              <a:rPr lang="en-US" dirty="0" smtClean="0"/>
              <a:t>The emissions calculation method code tells us how you calculated your emissions.  The are codes for everything from use of CEM data to engineering judgment.  Again these codes can be found on the EIS Gateway.  Please</a:t>
            </a:r>
            <a:r>
              <a:rPr lang="en-US" baseline="0" dirty="0" smtClean="0"/>
              <a:t> fill this in as accurately as possible as we need it to learn more about the data you have reported.  </a:t>
            </a:r>
            <a:endParaRPr lang="en-US" dirty="0" smtClean="0"/>
          </a:p>
          <a:p>
            <a:pPr>
              <a:spcBef>
                <a:spcPct val="0"/>
              </a:spcBef>
            </a:pPr>
            <a:endParaRPr lang="en-US" dirty="0" smtClean="0"/>
          </a:p>
          <a:p>
            <a:pPr>
              <a:spcBef>
                <a:spcPct val="0"/>
              </a:spcBef>
            </a:pPr>
            <a:r>
              <a:rPr lang="en-US" dirty="0" smtClean="0"/>
              <a:t>The emission factor is an optional data field</a:t>
            </a:r>
            <a:r>
              <a:rPr lang="en-US" baseline="0" dirty="0" smtClean="0"/>
              <a:t> that we greatly desire to better understand the emissions being reported and being able to compare against alternative values.  Since we are going to provide additional </a:t>
            </a:r>
            <a:r>
              <a:rPr lang="en-US" baseline="0" dirty="0" err="1" smtClean="0"/>
              <a:t>Efs</a:t>
            </a:r>
            <a:r>
              <a:rPr lang="en-US" baseline="0" dirty="0" smtClean="0"/>
              <a:t> it would be very useful to know if you used them, so if you do, please include them in the </a:t>
            </a:r>
            <a:r>
              <a:rPr lang="en-US" baseline="0" dirty="0" err="1" smtClean="0"/>
              <a:t>Emisison</a:t>
            </a:r>
            <a:r>
              <a:rPr lang="en-US" baseline="0" dirty="0" smtClean="0"/>
              <a:t> Factor field.  Ideally you would report both the factor and the throughput.  </a:t>
            </a:r>
            <a:endParaRPr lang="en-US" dirty="0"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9AFC6D0-AC34-4452-BDBA-FCB9E0112BD6}" type="slidenum">
              <a:rPr lang="en-US">
                <a:latin typeface="Arial" pitchFamily="34" charset="0"/>
              </a:rPr>
              <a:pPr/>
              <a:t>14</a:t>
            </a:fld>
            <a:endParaRPr lang="en-US">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Operating Details is an optional table.  It is important to note that on the Seasonal Throughput you must enter a value for all seasonal data fields (Fall, Winter, Spring and Summer), and those data fields must sum to 100.</a:t>
            </a:r>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72463FA-7141-47A8-B632-E76F2F0C2D74}" type="slidenum">
              <a:rPr lang="en-US">
                <a:latin typeface="Arial" pitchFamily="34" charset="0"/>
              </a:rPr>
              <a:pPr/>
              <a:t>15</a:t>
            </a:fld>
            <a:endParaRPr lang="en-US">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Supplemental Parameters is also an optional table.  The important item to remember when using the Supplemental Parameter table is that there is no CODE for the Supplemental Calculation Parameter Type.  This value must be typed in as listed above.  Also, when reporting for heat content you may only use BTU or E6BTU.</a:t>
            </a:r>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04F052B-D353-424B-9FE6-D055A0E9763D}" type="slidenum">
              <a:rPr lang="en-US">
                <a:latin typeface="Arial" pitchFamily="34" charset="0"/>
              </a:rPr>
              <a:pPr/>
              <a:t>16</a:t>
            </a:fld>
            <a:endParaRPr lang="en-US">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we’ll review the submission</a:t>
            </a:r>
            <a:r>
              <a:rPr lang="en-US" baseline="0" dirty="0" smtClean="0"/>
              <a:t> process using the bridge tool </a:t>
            </a:r>
          </a:p>
          <a:p>
            <a:r>
              <a:rPr lang="en-US" baseline="0" dirty="0" smtClean="0"/>
              <a:t>We’ll and review some frequent errors we’ve seen</a:t>
            </a:r>
          </a:p>
          <a:p>
            <a:r>
              <a:rPr lang="en-US" baseline="0" dirty="0" smtClean="0"/>
              <a:t>And review the best ways for you to check that your data went in properly</a:t>
            </a:r>
          </a:p>
          <a:p>
            <a:endParaRPr lang="en-US" baseline="0" dirty="0" smtClean="0"/>
          </a:p>
          <a:p>
            <a:r>
              <a:rPr lang="en-US" baseline="0" dirty="0" smtClean="0"/>
              <a:t>The </a:t>
            </a:r>
            <a:r>
              <a:rPr lang="en-US" baseline="0" dirty="0" err="1" smtClean="0"/>
              <a:t>bridgetool</a:t>
            </a:r>
            <a:r>
              <a:rPr lang="en-US" baseline="0" dirty="0" smtClean="0"/>
              <a:t> can be downloaded from the Gateway (Under the “Reference Data” section on the Left hand side of the screen).  First choose the conversion type --- convert populated staging tables to CERS XML.  Next select the data category you are converting (e.g., “Point Emissions” ), Next browse for your MDB file on your hard drive  and then select “start”</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One common error is the Invalid byte 1 of 1-byte UTF – 8 sequence.</a:t>
            </a:r>
            <a:r>
              <a:rPr lang="en-US" baseline="0" dirty="0" smtClean="0"/>
              <a:t> </a:t>
            </a:r>
            <a:r>
              <a:rPr lang="en-US" dirty="0" smtClean="0"/>
              <a:t>This error is usually caused by a special character that may have been introduced if you used cut and paste  </a:t>
            </a:r>
            <a:r>
              <a:rPr lang="en-US" baseline="0" dirty="0" smtClean="0"/>
              <a:t>You will get an XML but it will be invalid and will not work. So this has to be fixed.</a:t>
            </a: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To fix it, Open xml file in a web browser.  The last line will show where the special character is located.  This character may not be visible to the viewer.  But you will know where it is because it is the last line of the file – nothing else is after it</a:t>
            </a:r>
            <a:r>
              <a:rPr lang="en-US" baseline="0" dirty="0" smtClean="0"/>
              <a:t>.  </a:t>
            </a:r>
            <a:r>
              <a:rPr lang="en-US" dirty="0" smtClean="0"/>
              <a:t> Delete the data and re-enter without using cut and paste</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Other common errors are due to inconsistent</a:t>
            </a:r>
            <a:r>
              <a:rPr lang="en-US" baseline="0" dirty="0" smtClean="0"/>
              <a:t> identifiers or inconsistent records across the staging tables.  For example, all records in your reporting period table need to be also in the Emissions Table.</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smtClean="0">
                <a:solidFill>
                  <a:schemeClr val="tx1"/>
                </a:solidFill>
                <a:latin typeface="+mn-lt"/>
                <a:ea typeface="+mn-ea"/>
                <a:cs typeface="+mn-cs"/>
              </a:rPr>
              <a:t>Welcome to the POINT INVENTORY webinar.</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-------------4 types of info---------------------------</a:t>
            </a:r>
          </a:p>
          <a:p>
            <a:r>
              <a:rPr lang="en-US" sz="1200" kern="1200" dirty="0" smtClean="0">
                <a:solidFill>
                  <a:schemeClr val="tx1"/>
                </a:solidFill>
                <a:latin typeface="+mn-lt"/>
                <a:ea typeface="+mn-ea"/>
                <a:cs typeface="+mn-cs"/>
              </a:rPr>
              <a:t>background</a:t>
            </a:r>
          </a:p>
          <a:p>
            <a:r>
              <a:rPr lang="en-US" sz="1200" kern="1200" dirty="0" smtClean="0">
                <a:solidFill>
                  <a:schemeClr val="tx1"/>
                </a:solidFill>
                <a:latin typeface="+mn-lt"/>
                <a:ea typeface="+mn-ea"/>
                <a:cs typeface="+mn-cs"/>
              </a:rPr>
              <a:t>How </a:t>
            </a:r>
            <a:r>
              <a:rPr lang="en-US" sz="1200" kern="1200" dirty="0" err="1" smtClean="0">
                <a:solidFill>
                  <a:schemeClr val="tx1"/>
                </a:solidFill>
                <a:latin typeface="+mn-lt"/>
                <a:ea typeface="+mn-ea"/>
                <a:cs typeface="+mn-cs"/>
              </a:rPr>
              <a:t>to’s</a:t>
            </a:r>
            <a:r>
              <a:rPr lang="en-US" sz="1200" kern="1200" dirty="0" smtClean="0">
                <a:solidFill>
                  <a:schemeClr val="tx1"/>
                </a:solidFill>
                <a:latin typeface="+mn-lt"/>
                <a:ea typeface="+mn-ea"/>
                <a:cs typeface="+mn-cs"/>
              </a:rPr>
              <a:t> – In</a:t>
            </a:r>
            <a:r>
              <a:rPr lang="en-US" sz="1200" kern="1200" baseline="0" dirty="0" smtClean="0">
                <a:solidFill>
                  <a:schemeClr val="tx1"/>
                </a:solidFill>
                <a:latin typeface="+mn-lt"/>
                <a:ea typeface="+mn-ea"/>
                <a:cs typeface="+mn-cs"/>
              </a:rPr>
              <a:t> particular, how to </a:t>
            </a:r>
            <a:r>
              <a:rPr lang="en-US" sz="1200" kern="1200" dirty="0" smtClean="0">
                <a:solidFill>
                  <a:schemeClr val="tx1"/>
                </a:solidFill>
                <a:latin typeface="+mn-lt"/>
                <a:ea typeface="+mn-ea"/>
                <a:cs typeface="+mn-cs"/>
              </a:rPr>
              <a:t>submit</a:t>
            </a:r>
            <a:r>
              <a:rPr lang="en-US" sz="1200" kern="1200" baseline="0" dirty="0" smtClean="0">
                <a:solidFill>
                  <a:schemeClr val="tx1"/>
                </a:solidFill>
                <a:latin typeface="+mn-lt"/>
                <a:ea typeface="+mn-ea"/>
                <a:cs typeface="+mn-cs"/>
              </a:rPr>
              <a:t> emissions via creation of staging tables, </a:t>
            </a:r>
            <a:r>
              <a:rPr lang="en-US" sz="1200" kern="1200" baseline="0" dirty="0" err="1" smtClean="0">
                <a:solidFill>
                  <a:schemeClr val="tx1"/>
                </a:solidFill>
                <a:latin typeface="+mn-lt"/>
                <a:ea typeface="+mn-ea"/>
                <a:cs typeface="+mn-cs"/>
              </a:rPr>
              <a:t>bridgetool</a:t>
            </a:r>
            <a:r>
              <a:rPr lang="en-US" sz="1200" kern="1200" baseline="0" dirty="0" smtClean="0">
                <a:solidFill>
                  <a:schemeClr val="tx1"/>
                </a:solidFill>
                <a:latin typeface="+mn-lt"/>
                <a:ea typeface="+mn-ea"/>
                <a:cs typeface="+mn-cs"/>
              </a:rPr>
              <a:t>, CDX and how to edit emissions via the Gateway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Uh </a:t>
            </a:r>
            <a:r>
              <a:rPr lang="en-US" sz="1200" kern="1200" dirty="0" err="1" smtClean="0">
                <a:solidFill>
                  <a:schemeClr val="tx1"/>
                </a:solidFill>
                <a:latin typeface="+mn-lt"/>
                <a:ea typeface="+mn-ea"/>
                <a:cs typeface="+mn-cs"/>
              </a:rPr>
              <a:t>ohs</a:t>
            </a:r>
            <a:r>
              <a:rPr lang="en-US" sz="1200" kern="1200" dirty="0" smtClean="0">
                <a:solidFill>
                  <a:schemeClr val="tx1"/>
                </a:solidFill>
                <a:latin typeface="+mn-lt"/>
                <a:ea typeface="+mn-ea"/>
                <a:cs typeface="+mn-cs"/>
              </a:rPr>
              <a:t> from previous inventory cycles –</a:t>
            </a:r>
            <a:r>
              <a:rPr lang="en-US" sz="1200" kern="1200" baseline="0" dirty="0" smtClean="0">
                <a:solidFill>
                  <a:schemeClr val="tx1"/>
                </a:solidFill>
                <a:latin typeface="+mn-lt"/>
                <a:ea typeface="+mn-ea"/>
                <a:cs typeface="+mn-cs"/>
              </a:rPr>
              <a:t> common errors etc.</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New stuff for 2011  -- updated</a:t>
            </a:r>
            <a:r>
              <a:rPr lang="en-US" sz="1200" kern="1200" baseline="0" dirty="0" smtClean="0">
                <a:solidFill>
                  <a:schemeClr val="tx1"/>
                </a:solidFill>
                <a:latin typeface="+mn-lt"/>
                <a:ea typeface="+mn-ea"/>
                <a:cs typeface="+mn-cs"/>
              </a:rPr>
              <a:t> EIS critical error checks</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1 ten minute break</a:t>
            </a:r>
          </a:p>
          <a:p>
            <a:r>
              <a:rPr lang="en-US" sz="1200" kern="1200" dirty="0" smtClean="0">
                <a:solidFill>
                  <a:schemeClr val="tx1"/>
                </a:solidFill>
                <a:latin typeface="+mn-lt"/>
                <a:ea typeface="+mn-ea"/>
                <a:cs typeface="+mn-cs"/>
              </a:rPr>
              <a:t>Type in your questions and  depending</a:t>
            </a:r>
            <a:r>
              <a:rPr lang="en-US" sz="1200" kern="1200" baseline="0" dirty="0" smtClean="0">
                <a:solidFill>
                  <a:schemeClr val="tx1"/>
                </a:solidFill>
                <a:latin typeface="+mn-lt"/>
                <a:ea typeface="+mn-ea"/>
                <a:cs typeface="+mn-cs"/>
              </a:rPr>
              <a:t> on timing, </a:t>
            </a:r>
            <a:r>
              <a:rPr lang="en-US" sz="1200" kern="1200" dirty="0" smtClean="0">
                <a:solidFill>
                  <a:schemeClr val="tx1"/>
                </a:solidFill>
                <a:latin typeface="+mn-lt"/>
                <a:ea typeface="+mn-ea"/>
                <a:cs typeface="+mn-cs"/>
              </a:rPr>
              <a:t>I will get to some after the presentation</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two methods of submitting to EIS: 1) node-to-node and 2) </a:t>
            </a:r>
            <a:r>
              <a:rPr lang="en-US" dirty="0" err="1" smtClean="0"/>
              <a:t>cdx</a:t>
            </a:r>
            <a:r>
              <a:rPr lang="en-US" dirty="0" smtClean="0"/>
              <a:t> web client.  We will talk</a:t>
            </a:r>
            <a:r>
              <a:rPr lang="en-US" baseline="0" dirty="0" smtClean="0"/>
              <a:t> about the CDX web client as this is the most common method used by SLTs.</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have to log into the Exchange</a:t>
            </a:r>
            <a:r>
              <a:rPr lang="en-US" baseline="0" dirty="0" smtClean="0"/>
              <a:t> network to submit your XML to EIS.</a:t>
            </a:r>
          </a:p>
          <a:p>
            <a:r>
              <a:rPr lang="en-US" baseline="0" dirty="0" smtClean="0"/>
              <a:t>Type in your  EIS username, EIS password and choose </a:t>
            </a:r>
            <a:r>
              <a:rPr lang="en-US" baseline="0" dirty="0" err="1" smtClean="0"/>
              <a:t>IAMLdap</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screen</a:t>
            </a:r>
            <a:r>
              <a:rPr lang="en-US" baseline="0" dirty="0" smtClean="0"/>
              <a:t> </a:t>
            </a:r>
            <a:r>
              <a:rPr lang="en-US" baseline="0" dirty="0" err="1" smtClean="0"/>
              <a:t>ou</a:t>
            </a:r>
            <a:r>
              <a:rPr lang="en-US" baseline="0" dirty="0" smtClean="0"/>
              <a:t> get when you log on.  </a:t>
            </a:r>
            <a:r>
              <a:rPr lang="en-US" dirty="0" smtClean="0"/>
              <a:t>Select</a:t>
            </a:r>
            <a:r>
              <a:rPr lang="en-US" baseline="0" dirty="0" smtClean="0"/>
              <a:t> EIS from the left-hand side bar</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Browse for your zipped XML file and</a:t>
            </a:r>
            <a:r>
              <a:rPr lang="en-US" baseline="0" dirty="0" smtClean="0"/>
              <a:t> click on “Submit”</a:t>
            </a:r>
            <a:r>
              <a:rPr lang="en-US" dirty="0" smtClean="0"/>
              <a:t>.  Remember</a:t>
            </a:r>
            <a:r>
              <a:rPr lang="en-US" baseline="0" dirty="0" smtClean="0"/>
              <a:t> that you had to zip the xml file generated from the bridge tool.</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will receive three notifications from CDX with regard to your submission.</a:t>
            </a:r>
          </a:p>
          <a:p>
            <a:pPr rtl="0"/>
            <a:r>
              <a:rPr lang="en-US" sz="1200" kern="1200" baseline="0" dirty="0" smtClean="0">
                <a:solidFill>
                  <a:schemeClr val="tx1"/>
                </a:solidFill>
                <a:latin typeface="+mn-lt"/>
                <a:ea typeface="+mn-ea"/>
                <a:cs typeface="+mn-cs"/>
              </a:rPr>
              <a:t>- First notification - upon submittal to Node Client, you get an email within one minute from "</a:t>
            </a:r>
            <a:r>
              <a:rPr lang="en-US" sz="1200" kern="1200" baseline="0" dirty="0" err="1" smtClean="0">
                <a:solidFill>
                  <a:schemeClr val="tx1"/>
                </a:solidFill>
                <a:latin typeface="+mn-lt"/>
                <a:ea typeface="+mn-ea"/>
                <a:cs typeface="+mn-cs"/>
              </a:rPr>
              <a:t>CDXNotification</a:t>
            </a:r>
            <a:r>
              <a:rPr lang="en-US" sz="1200" kern="1200" baseline="0" dirty="0" smtClean="0">
                <a:solidFill>
                  <a:schemeClr val="tx1"/>
                </a:solidFill>
                <a:latin typeface="+mn-lt"/>
                <a:ea typeface="+mn-ea"/>
                <a:cs typeface="+mn-cs"/>
              </a:rPr>
              <a:t>", Subject = "CDX Data Submission Receipt", stating that CDX node has received a file from you, and that its status is "Pending".</a:t>
            </a:r>
          </a:p>
          <a:p>
            <a:pPr rtl="0"/>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 Second notification - also comes from "</a:t>
            </a:r>
            <a:r>
              <a:rPr lang="en-US" sz="1200" kern="1200" baseline="0" dirty="0" err="1" smtClean="0">
                <a:solidFill>
                  <a:schemeClr val="tx1"/>
                </a:solidFill>
                <a:latin typeface="+mn-lt"/>
                <a:ea typeface="+mn-ea"/>
                <a:cs typeface="+mn-cs"/>
              </a:rPr>
              <a:t>CDXNotification</a:t>
            </a:r>
            <a:r>
              <a:rPr lang="en-US" sz="1200" kern="1200" baseline="0" dirty="0" smtClean="0">
                <a:solidFill>
                  <a:schemeClr val="tx1"/>
                </a:solidFill>
                <a:latin typeface="+mn-lt"/>
                <a:ea typeface="+mn-ea"/>
                <a:cs typeface="+mn-cs"/>
              </a:rPr>
              <a:t>",  Subject = "Transaction Status Notification", stating that your file has been processed and that a feedback report is available in the EIS Gateway.  This notification will be sent as soon as the EIS has finished processing the file and has created and stored the feedback report in the EIS Gateway. This CDX-generated notification does NOT indicate if your file been processed successfully or if it has failed at EIS, only that EIS has completed reading it.</a:t>
            </a:r>
            <a:endParaRPr lang="en-US" dirty="0" smtClean="0"/>
          </a:p>
          <a:p>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baseline="0" dirty="0" smtClean="0">
                <a:solidFill>
                  <a:schemeClr val="tx1"/>
                </a:solidFill>
                <a:latin typeface="+mn-lt"/>
                <a:ea typeface="+mn-ea"/>
                <a:cs typeface="+mn-cs"/>
              </a:rPr>
              <a:t>Third notification - this notification comes from "</a:t>
            </a:r>
            <a:r>
              <a:rPr lang="en-US" sz="1200" kern="1200" baseline="0" dirty="0" err="1" smtClean="0">
                <a:solidFill>
                  <a:schemeClr val="tx1"/>
                </a:solidFill>
                <a:latin typeface="+mn-lt"/>
                <a:ea typeface="+mn-ea"/>
                <a:cs typeface="+mn-cs"/>
              </a:rPr>
              <a:t>noreply</a:t>
            </a:r>
            <a:r>
              <a:rPr lang="en-US" sz="1200" kern="1200" baseline="0" dirty="0" smtClean="0">
                <a:solidFill>
                  <a:schemeClr val="tx1"/>
                </a:solidFill>
                <a:latin typeface="+mn-lt"/>
                <a:ea typeface="+mn-ea"/>
                <a:cs typeface="+mn-cs"/>
              </a:rPr>
              <a:t>", Subject="EIS Facility Inventory submission notification",  also stating that your file has been processed and that a feedback report is available in the Gateway.  This third notification comes from the EIS Gateway itself, and will not be sent until the next quarter hour after the file has completed processing.  In addition to telling you the same "processing completed" message as the second CDX notification, this third notification (from EIS) also includes a STATUS line, which will say either COMPLETED or FAILED .  This third notification will be sent to the submitter of the file, regardless of what is set as notification preferences in your EIS account.  However, if you have selected notification preferences for your account in the EIS Gateway, you will also get this EIS-generated notification when anyone else in your Agency has a file which has completed processing.  You would not have seen either of the first two notifications (from CDX) when someone else in your Agency has submitted or completed processing of a file.</a:t>
            </a:r>
          </a:p>
          <a:p>
            <a:endParaRPr lang="en-US" dirty="0" smtClean="0"/>
          </a:p>
          <a:p>
            <a:endParaRPr lang="en-US" dirty="0" smtClean="0"/>
          </a:p>
          <a:p>
            <a:r>
              <a:rPr lang="en-US" dirty="0" smtClean="0"/>
              <a:t>It is important that you do not submit your</a:t>
            </a:r>
            <a:r>
              <a:rPr lang="en-US" baseline="0" dirty="0" smtClean="0"/>
              <a:t> point emissions file immediately following a facility submission.  There may be changes in your facility submission which are tied to your point emissions.  This will give you critical errors on your emission file which would not normally be the case if your facility inventory was processed.  </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first worksheet is the Summary page.</a:t>
            </a:r>
            <a:r>
              <a:rPr lang="en-US" baseline="0" dirty="0" smtClean="0"/>
              <a:t>  This page give you the submitters id, submission date and time; the status of the submission; a CDX tracking ID; data category; total system, critical and warning errors; total number of possible duplicates, program system code, and all of the facility IDs with the total number of errors per facility.  </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statistics page tells you how many records in each of the components were added or updated.  These numbers should correspond</a:t>
            </a:r>
            <a:r>
              <a:rPr lang="en-US" baseline="0" dirty="0" smtClean="0"/>
              <a:t> with the number of records in your file.</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Critical errors must be addressed prior to sending your file to Production.  The worksheet provides you with the FIPS code, Program System Code, agency identifiers, Reporting Period type; pollutant code, error identifier, type of error, error message, resolution message and information about the possible location of the error.  </a:t>
            </a:r>
          </a:p>
          <a:p>
            <a:endParaRPr lang="en-US" dirty="0" smtClean="0"/>
          </a:p>
          <a:p>
            <a:r>
              <a:rPr lang="en-US" dirty="0" smtClean="0"/>
              <a:t>The easiest way of approach these errors is to sort on the critical error identifier.  This will group all like errors into one section. </a:t>
            </a:r>
            <a:r>
              <a:rPr lang="en-US" baseline="0" dirty="0" smtClean="0"/>
              <a:t>elements are affected in an incorrect manner.  </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new QA check replaces the warning check you got when a pollutant value was out of range.  Ranges will be developed by EPA to keep out true outliers.  If you get one of these critical errors and you think that your value is not an outlier, put in a support request.  </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Emission Inventory System is the actual database which holds the State/Local/Tribal</a:t>
            </a:r>
            <a:r>
              <a:rPr lang="en-US" baseline="0" dirty="0" smtClean="0"/>
              <a:t> and EPA submitted </a:t>
            </a:r>
            <a:r>
              <a:rPr lang="en-US" dirty="0" smtClean="0"/>
              <a:t>emission data used to create the National</a:t>
            </a:r>
            <a:r>
              <a:rPr lang="en-US" baseline="0" dirty="0" smtClean="0"/>
              <a:t> Emission Inventory.  </a:t>
            </a:r>
          </a:p>
          <a:p>
            <a:endParaRPr lang="en-US" baseline="0" dirty="0" smtClean="0"/>
          </a:p>
          <a:p>
            <a:r>
              <a:rPr lang="en-US" baseline="0" dirty="0" smtClean="0"/>
              <a:t>The EIS is capable of holding multiple emission values for a single process and is reported, at a minimum, as annual.</a:t>
            </a:r>
          </a:p>
          <a:p>
            <a:endParaRPr lang="en-US" baseline="0" dirty="0" smtClean="0"/>
          </a:p>
          <a:p>
            <a:r>
              <a:rPr lang="en-US" baseline="0" dirty="0" smtClean="0"/>
              <a:t>All data is available through the EIS Gateway to registered EPA and S/L/T users.</a:t>
            </a:r>
          </a:p>
          <a:p>
            <a:endParaRPr lang="en-US" baseline="0" dirty="0" smtClean="0"/>
          </a:p>
          <a:p>
            <a:r>
              <a:rPr lang="en-US" baseline="0" dirty="0" smtClean="0"/>
              <a:t>The National Emission Inventory is a snapshot in time of the emissions data received for a specified inventory year.  The NEI is shared with the public and contains one annual emissions value.</a:t>
            </a:r>
          </a:p>
          <a:p>
            <a:endParaRPr lang="en-US" baseline="0" dirty="0" smtClean="0"/>
          </a:p>
          <a:p>
            <a:r>
              <a:rPr lang="en-US" baseline="0" dirty="0" smtClean="0"/>
              <a:t>That single value is determined based on the hierarchy EPA uses for data sets used in the EIS Selection process.   You will be able to see the selection used in the 2008 NEI for the 2008 v2 in the documentation.  The 2011 selection process will depend on the datasets  EPA creates and the methods used.</a:t>
            </a:r>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3</a:t>
            </a:fld>
            <a:endParaRPr lang="en-US" dirty="0">
              <a:solidFill>
                <a:prstClr val="black"/>
              </a:solidFill>
              <a:latin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Editing previously submitted emissions may be done in one of two ways.  The batch submission is basically</a:t>
            </a:r>
            <a:r>
              <a:rPr lang="en-US" baseline="0" dirty="0" smtClean="0"/>
              <a:t> a resubmission of your emissions but with the revised values.  </a:t>
            </a:r>
            <a:r>
              <a:rPr lang="en-US" dirty="0" smtClean="0"/>
              <a:t>You would have to be extremely careful that you</a:t>
            </a:r>
            <a:r>
              <a:rPr lang="en-US" baseline="0" dirty="0" smtClean="0"/>
              <a:t> submitted all pollutants, including the one that was being edited.  Remember that EIS does a complete replacement of pollutant/emissions for each process.  In your batch submission you can include only the process that needs to be corrected – as long as you submit all pollutants for that process.</a:t>
            </a:r>
          </a:p>
          <a:p>
            <a:endParaRPr lang="en-US" baseline="0" dirty="0" smtClean="0"/>
          </a:p>
          <a:p>
            <a:r>
              <a:rPr lang="en-US" baseline="0" dirty="0" smtClean="0"/>
              <a:t>The second, and probably the easiest and safest if you only have a few corrections to make, is the Gateway.  My rule of thumb is about 30 changes which will probably take an hour and a half – possibly the same time to develop a staging table, run the bridge to convert to xml and submit via CDX</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next slides show the gateway editing method.  Go to the Gateway and select the facility that you wish to edit emissions for.  Next navigate down to the process and select view emissions.</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Select the dataset</a:t>
            </a:r>
            <a:r>
              <a:rPr lang="en-US" baseline="0" dirty="0" smtClean="0"/>
              <a:t> which needs to be edited.  Note that agencies cannot edit EPA datasets and EPA cannot edit Agency datasets.  Once the dataset is selected the emissions reported for the period are displayed at the bottom of the screen.  The emissions total have an underscore to indicate a link.  Select that link.</a:t>
            </a:r>
          </a:p>
          <a:p>
            <a:endParaRPr lang="en-US" baseline="0" dirty="0" smtClean="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screen gives you the detailed information on the</a:t>
            </a:r>
            <a:r>
              <a:rPr lang="en-US" baseline="0" dirty="0" smtClean="0"/>
              <a:t> reported emissions.  The functionality to either edit or delete the emissions is available to you.  This functionality </a:t>
            </a:r>
            <a:r>
              <a:rPr lang="en-US" b="1" u="sng" baseline="0" dirty="0" smtClean="0"/>
              <a:t>will not be available if the submission window is closed</a:t>
            </a:r>
            <a:r>
              <a:rPr lang="en-US" baseline="0" dirty="0" smtClean="0"/>
              <a:t>.  Also it won’t be available if you don’t have write permission for your Agency or if you are not in your Agency’s dataset.</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Once you click edit, You will be then be able to change the emissions value, emission factor, emission calculation method code and emissions comment.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can also add a pollutant on the gateway, as long as at least one pollutant from that process and dataset has already been reported </a:t>
            </a:r>
            <a:endParaRPr lang="en-US" dirty="0" smtClean="0"/>
          </a:p>
          <a:p>
            <a:endParaRPr lang="en-US" dirty="0" smtClean="0"/>
          </a:p>
          <a:p>
            <a:endParaRPr lang="en-US" dirty="0" smtClean="0"/>
          </a:p>
          <a:p>
            <a:r>
              <a:rPr lang="en-US" dirty="0" smtClean="0"/>
              <a:t>If you needed to add a pollutant</a:t>
            </a:r>
            <a:r>
              <a:rPr lang="en-US" baseline="0" dirty="0" smtClean="0"/>
              <a:t> which was not previously reported, navigate down to the process level, select the dataset, then select “Annual”</a:t>
            </a:r>
          </a:p>
          <a:p>
            <a:endParaRPr lang="en-US" baseline="0" dirty="0" smtClean="0"/>
          </a:p>
          <a:p>
            <a:r>
              <a:rPr lang="en-US" baseline="0" dirty="0" smtClean="0"/>
              <a:t>If there are NO pollutants already reported for that reporting period you cannot add it via the gateway.  You have to submit it via  the batch method.</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now</a:t>
            </a:r>
            <a:r>
              <a:rPr lang="en-US" baseline="0" dirty="0" smtClean="0"/>
              <a:t> have the functionality to add emissions to the reporting period.  These adjustments will be reflected immediately on the Gateway, but will not be available for reports until EIS has done a nightly refresh.</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Next</a:t>
            </a:r>
            <a:r>
              <a:rPr lang="en-US" baseline="0" dirty="0" smtClean="0"/>
              <a:t> few slides will review special types of facilities. First up is airports.</a:t>
            </a:r>
          </a:p>
          <a:p>
            <a:r>
              <a:rPr lang="en-US" dirty="0" smtClean="0"/>
              <a:t>During</a:t>
            </a:r>
            <a:r>
              <a:rPr lang="en-US" baseline="0" dirty="0" smtClean="0"/>
              <a:t> the 2008 inventory year, EPA added ~20,000 airports to the EIS facility inventory.  These facilities were received from the FAA and ranged from municipal airports to mom and pop landing strips and helipads.  </a:t>
            </a:r>
          </a:p>
          <a:p>
            <a:endParaRPr lang="en-US" baseline="0" dirty="0" smtClean="0"/>
          </a:p>
          <a:p>
            <a:r>
              <a:rPr lang="en-US" dirty="0" smtClean="0"/>
              <a:t>Must be reported as point sources</a:t>
            </a:r>
          </a:p>
          <a:p>
            <a:r>
              <a:rPr lang="en-US" dirty="0" smtClean="0"/>
              <a:t>Includes aircraft engines exhaust, auxiliary power units and ground support equipment (GSE)</a:t>
            </a:r>
          </a:p>
          <a:p>
            <a:r>
              <a:rPr lang="en-US" dirty="0" smtClean="0"/>
              <a:t>Aviation gas distribution is reported in nonpoint</a:t>
            </a:r>
          </a:p>
          <a:p>
            <a:r>
              <a:rPr lang="en-US" dirty="0" smtClean="0"/>
              <a:t>Although NONROAD model calculates GSE, those SCCs must be reported at the airport, and are not allowed in a </a:t>
            </a:r>
            <a:r>
              <a:rPr lang="en-US" dirty="0" err="1" smtClean="0"/>
              <a:t>nonroad</a:t>
            </a:r>
            <a:r>
              <a:rPr lang="en-US" dirty="0" smtClean="0"/>
              <a:t> submittal</a:t>
            </a:r>
          </a:p>
          <a:p>
            <a:r>
              <a:rPr lang="en-US" dirty="0" smtClean="0"/>
              <a:t>Aircraft exhaust units are aircraft types by SCC (military, commercial, general aviation, etc).  Processes are aircraft make and engine type, indicated by </a:t>
            </a:r>
            <a:r>
              <a:rPr lang="en-US" dirty="0" err="1" smtClean="0"/>
              <a:t>aircraftenginetype</a:t>
            </a:r>
            <a:r>
              <a:rPr lang="en-US" dirty="0" smtClean="0"/>
              <a:t> code (now a required field).  </a:t>
            </a:r>
          </a:p>
          <a:p>
            <a:r>
              <a:rPr lang="en-US" dirty="0" smtClean="0"/>
              <a:t>Submitters should not create new units and processes without first confirming you have SCC and aircraft-engine combinations that are not represented at the existing EIS airport.  EIS will not accept new submittals that duplicate units or processes. </a:t>
            </a:r>
          </a:p>
          <a:p>
            <a:endParaRPr lang="en-US" baseline="0" dirty="0" smtClean="0"/>
          </a:p>
          <a:p>
            <a:endParaRPr lang="en-US" baseline="0" dirty="0" smtClean="0"/>
          </a:p>
          <a:p>
            <a:endParaRPr lang="en-US" baseline="0" dirty="0" smtClean="0"/>
          </a:p>
          <a:p>
            <a:r>
              <a:rPr lang="en-US" baseline="0" dirty="0" smtClean="0"/>
              <a:t>EPA’s intent is for each tri-annual inventory year, to provide S/L/Ts with activity data and estimated emissions derived from the Emissions and Dispersion Modeling System (EDMS) for comment and updates. However, funding for this for 2011 NEI is uncertain.  EPA will </a:t>
            </a:r>
            <a:r>
              <a:rPr lang="en-US" b="1" baseline="0" dirty="0" smtClean="0"/>
              <a:t>not</a:t>
            </a:r>
            <a:r>
              <a:rPr lang="en-US" baseline="0" dirty="0" smtClean="0"/>
              <a:t> post new LTO prior to window opening.</a:t>
            </a:r>
          </a:p>
          <a:p>
            <a:endParaRPr lang="en-US" baseline="0" dirty="0" smtClean="0"/>
          </a:p>
          <a:p>
            <a:r>
              <a:rPr lang="en-US" dirty="0" smtClean="0"/>
              <a:t>EIS capabilities are currently insufficient to collect this activity data without emissions.</a:t>
            </a:r>
            <a:r>
              <a:rPr lang="en-US" baseline="0" dirty="0" smtClean="0"/>
              <a:t>  So any activity collection would be outside of EIS.</a:t>
            </a:r>
          </a:p>
          <a:p>
            <a:endParaRPr lang="en-US" baseline="0" dirty="0" smtClean="0"/>
          </a:p>
          <a:p>
            <a:r>
              <a:rPr lang="en-US" sz="1200" kern="1200" baseline="0" dirty="0" smtClean="0">
                <a:solidFill>
                  <a:schemeClr val="tx1"/>
                </a:solidFill>
                <a:latin typeface="+mn-lt"/>
                <a:ea typeface="+mn-ea"/>
                <a:cs typeface="+mn-cs"/>
              </a:rPr>
              <a:t>You should only submit airport data if it is collected locally and superior than EPA’s estimates.  You might ask what are EPA’s estimates?  Some possibilities, depending upon funding are:  2008 pulled forward, 2008 grown with National level LTO or full rerun of 2011 with updated LTO.</a:t>
            </a:r>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38</a:t>
            </a:fld>
            <a:endParaRPr lang="en-US" dirty="0">
              <a:solidFill>
                <a:prstClr val="black"/>
              </a:solidFill>
              <a:latin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Unlike airports, EPA believes there are likely more rail yards than the approx 750 that EPA developed facilities for.  We encourage you to add </a:t>
            </a:r>
            <a:r>
              <a:rPr lang="en-US" baseline="0" dirty="0" err="1" smtClean="0"/>
              <a:t>railyard</a:t>
            </a:r>
            <a:r>
              <a:rPr lang="en-US" baseline="0" dirty="0" smtClean="0"/>
              <a:t> facilities and report emissions for them.</a:t>
            </a:r>
          </a:p>
          <a:p>
            <a:endParaRPr lang="en-US" baseline="0" dirty="0" smtClean="0"/>
          </a:p>
          <a:p>
            <a:r>
              <a:rPr lang="en-US" baseline="0" dirty="0" smtClean="0"/>
              <a:t>Note that, </a:t>
            </a:r>
            <a:r>
              <a:rPr lang="en-US" baseline="0" dirty="0" err="1" smtClean="0"/>
              <a:t>railyards</a:t>
            </a:r>
            <a:r>
              <a:rPr lang="en-US" baseline="0" dirty="0" smtClean="0"/>
              <a:t> can ALSO be reported in nonpoint.  Submitters with rail yard emissions in nonpoint should make sure that the county doesn’t also have a point </a:t>
            </a:r>
            <a:r>
              <a:rPr lang="en-US" baseline="0" dirty="0" err="1" smtClean="0"/>
              <a:t>railyard</a:t>
            </a:r>
            <a:r>
              <a:rPr lang="en-US" baseline="0" dirty="0" smtClean="0"/>
              <a:t> facility.  If it does, there may be double counting.  </a:t>
            </a:r>
            <a:r>
              <a:rPr lang="en-US" baseline="0" dirty="0" err="1" smtClean="0"/>
              <a:t>Shapefiles</a:t>
            </a:r>
            <a:r>
              <a:rPr lang="en-US" baseline="0" dirty="0" smtClean="0"/>
              <a:t> are not needed for </a:t>
            </a:r>
            <a:r>
              <a:rPr lang="en-US" baseline="0" dirty="0" err="1" smtClean="0"/>
              <a:t>railyards</a:t>
            </a:r>
            <a:r>
              <a:rPr lang="en-US" baseline="0" dirty="0" smtClean="0"/>
              <a:t> for nonpoint.</a:t>
            </a:r>
          </a:p>
          <a:p>
            <a:endParaRPr lang="en-US" baseline="0" dirty="0" smtClean="0"/>
          </a:p>
          <a:p>
            <a:r>
              <a:rPr lang="en-US" baseline="0" dirty="0" smtClean="0"/>
              <a:t>the actual rail lines are reported as </a:t>
            </a:r>
            <a:r>
              <a:rPr lang="en-US" baseline="0" dirty="0" err="1" smtClean="0"/>
              <a:t>shapefiles</a:t>
            </a:r>
            <a:r>
              <a:rPr lang="en-US" baseline="0" dirty="0" smtClean="0"/>
              <a:t> in the nonpoint inventory.  Explanation of the process will be discussed under the nonpoint category training.</a:t>
            </a:r>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States</a:t>
            </a:r>
            <a:r>
              <a:rPr lang="en-US" baseline="0" dirty="0" smtClean="0"/>
              <a:t> and local agencies are responsible for submitting emissions for these facilities.  We typically get tribal data as well.  Updated </a:t>
            </a:r>
            <a:r>
              <a:rPr lang="en-US" baseline="0" dirty="0" err="1" smtClean="0"/>
              <a:t>unitspeciific</a:t>
            </a:r>
            <a:r>
              <a:rPr lang="en-US" baseline="0" dirty="0" smtClean="0"/>
              <a:t> factors  for both tested and untested units are available from recent testing of HAPs and PM from the MATS rule.</a:t>
            </a:r>
          </a:p>
          <a:p>
            <a:r>
              <a:rPr lang="en-US" baseline="0" dirty="0" smtClean="0"/>
              <a:t>HAP factors are for Hg, metal HAPs and acid gases and are presented by ORIS facility and unit ID in a well documented spreadsheet available on the rule website. </a:t>
            </a:r>
          </a:p>
          <a:p>
            <a:endParaRPr lang="en-US" baseline="0" dirty="0" smtClean="0"/>
          </a:p>
          <a:p>
            <a:r>
              <a:rPr lang="en-US" baseline="0" dirty="0" smtClean="0"/>
              <a:t>PM unit specific factors for PM2.5-FIL and PM con and PM-FIL are available for tested units only; there are also </a:t>
            </a:r>
            <a:r>
              <a:rPr lang="en-US" baseline="0" dirty="0" err="1" smtClean="0"/>
              <a:t>avg</a:t>
            </a:r>
            <a:r>
              <a:rPr lang="en-US" baseline="0" dirty="0" smtClean="0"/>
              <a:t> factors that were computed for untested units based on two configurations and there is a methodology to compute PM10-FIL from the data presented.</a:t>
            </a:r>
          </a:p>
          <a:p>
            <a:endParaRPr lang="en-US" baseline="0" dirty="0" smtClean="0"/>
          </a:p>
          <a:p>
            <a:r>
              <a:rPr lang="en-US" baseline="0" dirty="0" smtClean="0"/>
              <a:t>We will be posting this info in the next month or two on chief.  If you need it earlier. Please contact me.</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AERR pertains to criteria pollutants only which include SO2, </a:t>
            </a:r>
            <a:r>
              <a:rPr lang="en-US" baseline="0" dirty="0" err="1" smtClean="0"/>
              <a:t>NOx</a:t>
            </a:r>
            <a:r>
              <a:rPr lang="en-US" baseline="0" dirty="0" smtClean="0"/>
              <a:t>, CO, VOC, PM-10 and PM-2.5, ammonia and lead.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Every three years, all sources meeting the </a:t>
            </a:r>
            <a:r>
              <a:rPr lang="en-US" u="sng" baseline="0" dirty="0" smtClean="0"/>
              <a:t>&gt;</a:t>
            </a:r>
            <a:r>
              <a:rPr lang="en-US" baseline="0" dirty="0" smtClean="0"/>
              <a:t> 100tpy threshold, are reported as well as nonpoint, </a:t>
            </a:r>
            <a:r>
              <a:rPr lang="en-US" baseline="0" dirty="0" err="1" smtClean="0"/>
              <a:t>onroad</a:t>
            </a:r>
            <a:r>
              <a:rPr lang="en-US" baseline="0" dirty="0" smtClean="0"/>
              <a:t>, </a:t>
            </a:r>
            <a:r>
              <a:rPr lang="en-US" baseline="0" dirty="0" err="1" smtClean="0"/>
              <a:t>nonroad</a:t>
            </a:r>
            <a:r>
              <a:rPr lang="en-US" baseline="0" dirty="0" smtClean="0"/>
              <a:t>, and events emissions.</a:t>
            </a:r>
          </a:p>
          <a:p>
            <a:endParaRPr lang="en-US" dirty="0" smtClean="0"/>
          </a:p>
          <a:p>
            <a:r>
              <a:rPr lang="en-US" dirty="0" smtClean="0"/>
              <a:t>The AERR requires S/L/Ts to report annually all Type A facilities with the “potential to emit” various criteria </a:t>
            </a:r>
            <a:r>
              <a:rPr lang="en-US" baseline="0" dirty="0" smtClean="0"/>
              <a:t>pollutants, at or above specified thresholds.  </a:t>
            </a:r>
          </a:p>
          <a:p>
            <a:endParaRPr lang="en-US" baseline="0" dirty="0" smtClean="0"/>
          </a:p>
          <a:p>
            <a:r>
              <a:rPr lang="en-US" baseline="0" dirty="0" smtClean="0"/>
              <a:t>HAPs are on a voluntary basis, but we receive HAP emissions from the majority of our submitters.  EPA adds HAPs from other data sources to complete coverage for HAPs, but would prefer to have S/L/T estimates.</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4</a:t>
            </a:fld>
            <a:endParaRPr lang="en-US" dirty="0">
              <a:solidFill>
                <a:prstClr val="black"/>
              </a:solidFill>
              <a:latin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have sent out Hg </a:t>
            </a:r>
            <a:r>
              <a:rPr lang="en-US" dirty="0" err="1" smtClean="0"/>
              <a:t>Efs</a:t>
            </a:r>
            <a:r>
              <a:rPr lang="en-US" dirty="0" smtClean="0"/>
              <a:t> for</a:t>
            </a:r>
            <a:r>
              <a:rPr lang="en-US" baseline="0" dirty="0" smtClean="0"/>
              <a:t> tested units to agencies that have facilities with EAFs. These </a:t>
            </a:r>
            <a:r>
              <a:rPr lang="en-US" baseline="0" dirty="0" err="1" smtClean="0"/>
              <a:t>Efs</a:t>
            </a:r>
            <a:r>
              <a:rPr lang="en-US" baseline="0" dirty="0" smtClean="0"/>
              <a:t> were developed based on </a:t>
            </a:r>
            <a:r>
              <a:rPr lang="en-US" baseline="0" dirty="0" err="1" smtClean="0"/>
              <a:t>reecent</a:t>
            </a:r>
            <a:r>
              <a:rPr lang="en-US" baseline="0" dirty="0" smtClean="0"/>
              <a:t> testing associated with the EAF rule development.  Will also post this information.</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Due</a:t>
            </a:r>
            <a:r>
              <a:rPr lang="en-US" baseline="0" dirty="0" smtClean="0"/>
              <a:t> to the large number of Information collection requests done in support of rule development over the last 3-5 years, there has been a lot of testing of emissions that will allow for the creation of unit-specific </a:t>
            </a:r>
            <a:r>
              <a:rPr lang="en-US" baseline="0" dirty="0" err="1" smtClean="0"/>
              <a:t>Efs</a:t>
            </a:r>
            <a:r>
              <a:rPr lang="en-US" baseline="0" dirty="0" smtClean="0"/>
              <a:t> to be used for estimating annual emissions.</a:t>
            </a:r>
          </a:p>
          <a:p>
            <a:endParaRPr lang="en-US" baseline="0" dirty="0" smtClean="0"/>
          </a:p>
          <a:p>
            <a:r>
              <a:rPr lang="en-US" baseline="0" dirty="0" smtClean="0"/>
              <a:t>Your source testers may be aware of these data (if you aren’t already) so we encourage you to check with them.</a:t>
            </a:r>
          </a:p>
          <a:p>
            <a:endParaRPr lang="en-US" baseline="0" dirty="0" smtClean="0"/>
          </a:p>
          <a:p>
            <a:r>
              <a:rPr lang="en-US" baseline="0" dirty="0" smtClean="0"/>
              <a:t>We are also working towards identifying these test data</a:t>
            </a:r>
          </a:p>
          <a:p>
            <a:endParaRPr lang="en-US" baseline="0" dirty="0" smtClean="0"/>
          </a:p>
          <a:p>
            <a:r>
              <a:rPr lang="en-US" baseline="0" dirty="0" smtClean="0"/>
              <a:t>In addition we are identifying other data that has not gotten into AP 42 but has been used for </a:t>
            </a:r>
            <a:r>
              <a:rPr lang="en-US" baseline="0" dirty="0" err="1" smtClean="0"/>
              <a:t>Efs</a:t>
            </a:r>
            <a:r>
              <a:rPr lang="en-US" baseline="0" dirty="0" smtClean="0"/>
              <a:t> such as updated natural gas PM emission factors that we’ve posted previously and want to make sure they are also available in one place for 2011.</a:t>
            </a:r>
          </a:p>
          <a:p>
            <a:endParaRPr lang="en-US" baseline="0" dirty="0" smtClean="0"/>
          </a:p>
          <a:p>
            <a:r>
              <a:rPr lang="en-US" baseline="0" dirty="0" smtClean="0"/>
              <a:t>Your use of these updated test data is of great interest to us.  So, it would help if you can populate the emissions calculation method code accurately and in </a:t>
            </a:r>
            <a:r>
              <a:rPr lang="en-US" baseline="0" dirty="0" err="1" smtClean="0"/>
              <a:t>particulare</a:t>
            </a:r>
            <a:r>
              <a:rPr lang="en-US" baseline="0" dirty="0" smtClean="0"/>
              <a:t> populate the emission factor information.  The method code is ambiguous.  You can use “test data” (4) or unit-specific factor (10).  These are not yet published EPA </a:t>
            </a:r>
            <a:r>
              <a:rPr lang="en-US" baseline="0" dirty="0" err="1" smtClean="0"/>
              <a:t>Efs</a:t>
            </a:r>
            <a:r>
              <a:rPr lang="en-US" baseline="0" dirty="0" smtClean="0"/>
              <a:t> so don’t choose that code. Most importantly is to submit the emission factor information.</a:t>
            </a:r>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There are 5 species</a:t>
            </a:r>
            <a:r>
              <a:rPr lang="en-US" baseline="0" dirty="0" smtClean="0"/>
              <a:t> of PM that are valid pollutants</a:t>
            </a:r>
          </a:p>
          <a:p>
            <a:r>
              <a:rPr lang="en-US" sz="1200" kern="1200" baseline="0" dirty="0" smtClean="0">
                <a:solidFill>
                  <a:schemeClr val="tx1"/>
                </a:solidFill>
                <a:latin typeface="+mn-lt"/>
                <a:ea typeface="+mn-ea"/>
                <a:cs typeface="+mn-cs"/>
              </a:rPr>
              <a:t>Filterable PM - particulate matter that can be measured by being captured on a filter.  By definition, not in the vapor state. Material in a vapor state will pass through a filter. Typical stack testing techniques will have either an in-stack filter or a filter located out of the stack but heated to near stack conditions.  PM10-FIL is filterable PM where the particle sizes are less than 10 microns and PM5-FIL are filterable PM where the particle sizes are less than 5 microns </a:t>
            </a:r>
          </a:p>
          <a:p>
            <a:endParaRPr lang="en-US" sz="1200" kern="1200" baseline="0" dirty="0" smtClean="0">
              <a:solidFill>
                <a:schemeClr val="tx1"/>
              </a:solidFill>
              <a:latin typeface="+mn-lt"/>
              <a:ea typeface="+mn-ea"/>
              <a:cs typeface="+mn-cs"/>
            </a:endParaRPr>
          </a:p>
          <a:p>
            <a:r>
              <a:rPr lang="en-US" sz="1200" kern="1200" baseline="0" dirty="0" err="1" smtClean="0">
                <a:solidFill>
                  <a:schemeClr val="tx1"/>
                </a:solidFill>
                <a:latin typeface="+mn-lt"/>
                <a:ea typeface="+mn-ea"/>
                <a:cs typeface="+mn-cs"/>
              </a:rPr>
              <a:t>Condensible</a:t>
            </a:r>
            <a:r>
              <a:rPr lang="en-US" sz="1200" kern="1200" baseline="0" dirty="0" smtClean="0">
                <a:solidFill>
                  <a:schemeClr val="tx1"/>
                </a:solidFill>
                <a:latin typeface="+mn-lt"/>
                <a:ea typeface="+mn-ea"/>
                <a:cs typeface="+mn-cs"/>
              </a:rPr>
              <a:t> PM - particulate matter that exists in a vapor state at stack conditions and will condense immediately upon exiting the stack after being diluted and cooled to ambient temperatures.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Primary PM - the sum of filterable and </a:t>
            </a:r>
            <a:r>
              <a:rPr lang="en-US" sz="1200" kern="1200" baseline="0" dirty="0" err="1" smtClean="0">
                <a:solidFill>
                  <a:schemeClr val="tx1"/>
                </a:solidFill>
                <a:latin typeface="+mn-lt"/>
                <a:ea typeface="+mn-ea"/>
                <a:cs typeface="+mn-cs"/>
              </a:rPr>
              <a:t>condensible</a:t>
            </a:r>
            <a:endParaRPr lang="en-US" sz="1200" kern="1200" baseline="0" dirty="0" smtClean="0">
              <a:solidFill>
                <a:schemeClr val="tx1"/>
              </a:solidFill>
              <a:latin typeface="+mn-lt"/>
              <a:ea typeface="+mn-ea"/>
              <a:cs typeface="+mn-cs"/>
            </a:endParaRPr>
          </a:p>
          <a:p>
            <a:endParaRPr lang="en-US" sz="1200" b="1" kern="1200" baseline="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solidFill>
                  <a:srgbClr val="4040FA"/>
                </a:solidFill>
              </a:rPr>
              <a:t>Please report FIL and CON. EPA will sum</a:t>
            </a:r>
            <a:r>
              <a:rPr lang="en-US" sz="1200" baseline="0" dirty="0" smtClean="0">
                <a:solidFill>
                  <a:srgbClr val="4040FA"/>
                </a:solidFill>
              </a:rPr>
              <a:t> the filterable and </a:t>
            </a:r>
            <a:r>
              <a:rPr lang="en-US" sz="1200" baseline="0" dirty="0" err="1" smtClean="0">
                <a:solidFill>
                  <a:srgbClr val="4040FA"/>
                </a:solidFill>
              </a:rPr>
              <a:t>condensible</a:t>
            </a:r>
            <a:r>
              <a:rPr lang="en-US" sz="1200" baseline="0" dirty="0" smtClean="0">
                <a:solidFill>
                  <a:srgbClr val="4040FA"/>
                </a:solidFill>
              </a:rPr>
              <a:t> in a step we call PM augmentation</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solidFill>
                  <a:srgbClr val="4040FA"/>
                </a:solidFill>
              </a:rPr>
              <a:t>  Report Primary if you don’t have anything else.  EPA will</a:t>
            </a:r>
            <a:r>
              <a:rPr lang="en-US" sz="1200" baseline="0" dirty="0" smtClean="0">
                <a:solidFill>
                  <a:srgbClr val="4040FA"/>
                </a:solidFill>
              </a:rPr>
              <a:t> estimate condensable (where possible) using PM augmentation.</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aseline="0" dirty="0" smtClean="0">
                <a:solidFill>
                  <a:srgbClr val="4040FA"/>
                </a:solidFill>
              </a:rPr>
              <a:t>The PM augmentation procedures are documented in the 2008 v2 NEI documentation and there also will be a paper on that in this year’s Emission Inventory conference.</a:t>
            </a:r>
            <a:endParaRPr lang="en-US" sz="1200" dirty="0" smtClean="0"/>
          </a:p>
          <a:p>
            <a:endParaRPr lang="en-US" sz="1200" b="1" kern="1200" baseline="0" dirty="0" smtClean="0">
              <a:solidFill>
                <a:schemeClr val="tx1"/>
              </a:solidFill>
              <a:latin typeface="+mn-lt"/>
              <a:ea typeface="+mn-ea"/>
              <a:cs typeface="+mn-cs"/>
            </a:endParaRPr>
          </a:p>
          <a:p>
            <a:endParaRPr lang="en-US" sz="1200" b="1" kern="1200" baseline="0" dirty="0" smtClean="0">
              <a:solidFill>
                <a:schemeClr val="tx1"/>
              </a:solidFill>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solidFill>
                  <a:srgbClr val="FF0000"/>
                </a:solidFill>
              </a:rPr>
              <a:t>DO NOT REPORT TSP (total suspended particulates); there is NO pollutant code for that.  PM-CON is NOT TSP so if you don’t have PM-CON then leave it null and EPA will gap fill.</a:t>
            </a:r>
          </a:p>
          <a:p>
            <a:endParaRPr lang="en-US" b="1" baseline="0" dirty="0" smtClean="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45</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46</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xfrm>
            <a:off x="1104900" y="695325"/>
            <a:ext cx="4648200" cy="3487738"/>
          </a:xfrm>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lIns="92280" tIns="46141" rIns="92280" bIns="46141" numCol="1" anchor="t" anchorCtr="0" compatLnSpc="1">
            <a:prstTxWarp prst="textNoShape">
              <a:avLst/>
            </a:prstTxWarp>
          </a:bodyPr>
          <a:lstStyle/>
          <a:p>
            <a:pPr>
              <a:spcBef>
                <a:spcPct val="0"/>
              </a:spcBef>
            </a:pPr>
            <a:endParaRPr lang="en-US" dirty="0" smtClean="0">
              <a:latin typeface="Arial" pitchFamily="34" charset="0"/>
            </a:endParaRPr>
          </a:p>
        </p:txBody>
      </p:sp>
      <p:sp>
        <p:nvSpPr>
          <p:cNvPr id="48132" name="Slide Number Placeholder 3"/>
          <p:cNvSpPr txBox="1">
            <a:spLocks noGrp="1"/>
          </p:cNvSpPr>
          <p:nvPr/>
        </p:nvSpPr>
        <p:spPr bwMode="auto">
          <a:xfrm>
            <a:off x="3884027" y="8829675"/>
            <a:ext cx="2972421" cy="465138"/>
          </a:xfrm>
          <a:prstGeom prst="rect">
            <a:avLst/>
          </a:prstGeom>
          <a:noFill/>
          <a:ln w="9525">
            <a:noFill/>
            <a:miter lim="800000"/>
            <a:headEnd/>
            <a:tailEnd/>
          </a:ln>
        </p:spPr>
        <p:txBody>
          <a:bodyPr lIns="92280" tIns="46141" rIns="92280" bIns="46141" anchor="b"/>
          <a:lstStyle/>
          <a:p>
            <a:pPr algn="r" defTabSz="912813"/>
            <a:fld id="{1DEF6579-C158-4088-85E5-16A6535B2A41}" type="slidenum">
              <a:rPr lang="en-US" sz="1200">
                <a:latin typeface="Calibri" pitchFamily="34" charset="0"/>
              </a:rPr>
              <a:pPr algn="r" defTabSz="912813"/>
              <a:t>47</a:t>
            </a:fld>
            <a:endParaRPr lang="en-US" sz="1200">
              <a:latin typeface="Calibri"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xfrm>
            <a:off x="1104900" y="695325"/>
            <a:ext cx="4648200" cy="3487738"/>
          </a:xfrm>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lIns="92280" tIns="46141" rIns="92280" bIns="46141" numCol="1" anchor="t" anchorCtr="0" compatLnSpc="1">
            <a:prstTxWarp prst="textNoShape">
              <a:avLst/>
            </a:prstTxWarp>
          </a:bodyPr>
          <a:lstStyle/>
          <a:p>
            <a:pPr>
              <a:spcBef>
                <a:spcPct val="0"/>
              </a:spcBef>
            </a:pPr>
            <a:endParaRPr lang="en-US" smtClean="0">
              <a:latin typeface="Arial" pitchFamily="34" charset="0"/>
            </a:endParaRPr>
          </a:p>
        </p:txBody>
      </p:sp>
      <p:sp>
        <p:nvSpPr>
          <p:cNvPr id="49156" name="Slide Number Placeholder 3"/>
          <p:cNvSpPr txBox="1">
            <a:spLocks noGrp="1"/>
          </p:cNvSpPr>
          <p:nvPr/>
        </p:nvSpPr>
        <p:spPr bwMode="auto">
          <a:xfrm>
            <a:off x="3884027" y="8829675"/>
            <a:ext cx="2972421" cy="465138"/>
          </a:xfrm>
          <a:prstGeom prst="rect">
            <a:avLst/>
          </a:prstGeom>
          <a:noFill/>
          <a:ln w="9525">
            <a:noFill/>
            <a:miter lim="800000"/>
            <a:headEnd/>
            <a:tailEnd/>
          </a:ln>
        </p:spPr>
        <p:txBody>
          <a:bodyPr lIns="92280" tIns="46141" rIns="92280" bIns="46141" anchor="b"/>
          <a:lstStyle/>
          <a:p>
            <a:pPr algn="r" defTabSz="912813"/>
            <a:fld id="{983E46C3-C8D3-48F2-90EC-75FC5990131B}" type="slidenum">
              <a:rPr lang="en-US" sz="1200">
                <a:latin typeface="Calibri" pitchFamily="34" charset="0"/>
              </a:rPr>
              <a:pPr algn="r" defTabSz="912813"/>
              <a:t>48</a:t>
            </a:fld>
            <a:endParaRPr lang="en-US" sz="1200">
              <a:latin typeface="Calibri"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metals listed here, there is only one valid</a:t>
            </a:r>
            <a:r>
              <a:rPr lang="en-US" baseline="0" dirty="0" smtClean="0"/>
              <a:t> pollutant code which is the CAS # of the metal.</a:t>
            </a:r>
          </a:p>
          <a:p>
            <a:endParaRPr lang="en-US" baseline="0" dirty="0" smtClean="0"/>
          </a:p>
          <a:p>
            <a:r>
              <a:rPr lang="en-US" baseline="0" dirty="0" smtClean="0"/>
              <a:t>We have a procedure to  convert emissions from a specific metal compound such as cobalt oxide to the mass of the cobalt so that it could be reported under the cobalt pollutant code.  This procedure is provided in the hyperlinked spreadsheet that we keep up to date.</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49</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the process level, report either individual pollutants or single aggregate pollutant, </a:t>
            </a:r>
            <a:r>
              <a:rPr lang="en-US" u="sng" dirty="0" smtClean="0"/>
              <a:t>but not a combination of both</a:t>
            </a:r>
            <a:r>
              <a:rPr lang="en-US" dirty="0" smtClean="0"/>
              <a:t>. </a:t>
            </a:r>
          </a:p>
          <a:p>
            <a:endParaRPr lang="en-US" dirty="0" smtClean="0"/>
          </a:p>
          <a:p>
            <a:endParaRPr lang="en-US" dirty="0" smtClean="0"/>
          </a:p>
          <a:p>
            <a:pPr marL="0" marR="0" lvl="1" indent="0" algn="l" defTabSz="914400" rtl="0" eaLnBrk="1" fontAlgn="base" latinLnBrk="0" hangingPunct="1">
              <a:lnSpc>
                <a:spcPct val="100000"/>
              </a:lnSpc>
              <a:spcBef>
                <a:spcPct val="30000"/>
              </a:spcBef>
              <a:spcAft>
                <a:spcPct val="0"/>
              </a:spcAft>
              <a:buClrTx/>
              <a:buSzTx/>
              <a:buFontTx/>
              <a:buNone/>
              <a:tabLst/>
              <a:defRPr/>
            </a:pPr>
            <a:r>
              <a:rPr lang="en-US" sz="1800" b="1" dirty="0" smtClean="0">
                <a:solidFill>
                  <a:srgbClr val="4040FA"/>
                </a:solidFill>
              </a:rPr>
              <a:t>We will have a NEW QA check that will not accept data under these situations:  all pollutants from the process will be rejected if this check fails</a:t>
            </a:r>
          </a:p>
          <a:p>
            <a:endParaRPr lang="en-US" dirty="0" smtClean="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50</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 table</a:t>
            </a:r>
            <a:r>
              <a:rPr lang="en-US" baseline="0" dirty="0" smtClean="0"/>
              <a:t> shows allowable pollutant codes for chromium.</a:t>
            </a:r>
          </a:p>
          <a:p>
            <a:r>
              <a:rPr lang="en-US" baseline="0" dirty="0" smtClean="0"/>
              <a:t>Chromium VI (and chromium trioxide and chromic acid) are high risk HAPs</a:t>
            </a:r>
          </a:p>
          <a:p>
            <a:endParaRPr lang="en-US"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0" dirty="0" smtClean="0">
                <a:latin typeface="Arial" charset="0"/>
              </a:rPr>
              <a:t>Chromium,</a:t>
            </a:r>
            <a:r>
              <a:rPr lang="en-US" sz="1200" kern="0" baseline="0" dirty="0" smtClean="0">
                <a:latin typeface="Arial" charset="0"/>
              </a:rPr>
              <a:t> pollutant code 7440473, </a:t>
            </a:r>
            <a:r>
              <a:rPr lang="en-US" sz="1200" kern="0" dirty="0" smtClean="0">
                <a:latin typeface="Arial" charset="0"/>
              </a:rPr>
              <a:t>is not speciated, and could be a mix of chromium VI and non-high risk forms of chromium</a:t>
            </a:r>
            <a:endParaRPr lang="en-US" baseline="0" dirty="0" smtClean="0"/>
          </a:p>
          <a:p>
            <a:endParaRPr lang="en-US" baseline="0" dirty="0" smtClean="0"/>
          </a:p>
          <a:p>
            <a:r>
              <a:rPr lang="en-US" baseline="0" dirty="0" smtClean="0"/>
              <a:t>While we allow aggregated chromium to be reported, we’d prefer to get only speciated data.</a:t>
            </a:r>
          </a:p>
          <a:p>
            <a:r>
              <a:rPr lang="en-US" baseline="0" dirty="0" smtClean="0"/>
              <a:t>For the time being we are accepting aggregated chromium.</a:t>
            </a:r>
          </a:p>
          <a:p>
            <a:endParaRPr lang="en-US" baseline="0" dirty="0" smtClean="0"/>
          </a:p>
          <a:p>
            <a:r>
              <a:rPr lang="en-US" kern="0" dirty="0" smtClean="0">
                <a:latin typeface="+mn-lt"/>
              </a:rPr>
              <a:t>If you have a chromium compound other than the ones listed, use the spreadsheet tool to convert to Chromium III or Chromium VI.</a:t>
            </a:r>
          </a:p>
          <a:p>
            <a:pPr marL="342900" indent="-342900" eaLnBrk="0" hangingPunct="0">
              <a:spcBef>
                <a:spcPct val="20000"/>
              </a:spcBef>
              <a:buClr>
                <a:srgbClr val="0071BC"/>
              </a:buClr>
              <a:buSzPct val="70000"/>
              <a:buFont typeface="GillSans"/>
              <a:buNone/>
              <a:defRPr/>
            </a:pPr>
            <a:endParaRPr lang="en-US" kern="0" dirty="0" smtClean="0">
              <a:latin typeface="+mn-lt"/>
            </a:endParaRPr>
          </a:p>
          <a:p>
            <a:pPr marL="342900" indent="-342900" eaLnBrk="0" hangingPunct="0">
              <a:spcBef>
                <a:spcPct val="20000"/>
              </a:spcBef>
              <a:buClr>
                <a:srgbClr val="0071BC"/>
              </a:buClr>
              <a:buSzPct val="70000"/>
              <a:buFont typeface="GillSans"/>
              <a:buNone/>
              <a:defRPr/>
            </a:pPr>
            <a:r>
              <a:rPr lang="en-US" dirty="0" smtClean="0"/>
              <a:t>DO NOT REPORT CHROMIUM and hex or tri at the same process</a:t>
            </a:r>
          </a:p>
          <a:p>
            <a:pPr marL="342900" indent="-342900" eaLnBrk="0" hangingPunct="0">
              <a:spcBef>
                <a:spcPct val="20000"/>
              </a:spcBef>
              <a:buClr>
                <a:srgbClr val="0071BC"/>
              </a:buClr>
              <a:buSzPct val="70000"/>
              <a:defRPr/>
            </a:pPr>
            <a:r>
              <a:rPr lang="en-US" kern="0" dirty="0" smtClean="0">
                <a:solidFill>
                  <a:srgbClr val="FF0000"/>
                </a:solidFill>
                <a:latin typeface="Arial" charset="0"/>
              </a:rPr>
              <a:t>New QA check will reject all emissions for that process</a:t>
            </a:r>
          </a:p>
          <a:p>
            <a:pPr marL="342900" indent="-342900" eaLnBrk="0" hangingPunct="0">
              <a:spcBef>
                <a:spcPct val="20000"/>
              </a:spcBef>
              <a:buClr>
                <a:srgbClr val="0071BC"/>
              </a:buClr>
              <a:buSzPct val="70000"/>
              <a:defRPr/>
            </a:pPr>
            <a:endParaRPr lang="en-US" kern="0" dirty="0" smtClean="0">
              <a:solidFill>
                <a:srgbClr val="FF0000"/>
              </a:solidFill>
              <a:latin typeface="Arial" charset="0"/>
            </a:endParaRPr>
          </a:p>
          <a:p>
            <a:pPr marL="342900" marR="0" indent="-342900" algn="l" defTabSz="914400" rtl="0" eaLnBrk="0" fontAlgn="base" latinLnBrk="0" hangingPunct="0">
              <a:lnSpc>
                <a:spcPct val="100000"/>
              </a:lnSpc>
              <a:spcBef>
                <a:spcPct val="20000"/>
              </a:spcBef>
              <a:spcAft>
                <a:spcPct val="0"/>
              </a:spcAft>
              <a:buClr>
                <a:srgbClr val="0071BC"/>
              </a:buClr>
              <a:buSzPct val="70000"/>
              <a:buFontTx/>
              <a:buNone/>
              <a:tabLst/>
              <a:defRPr/>
            </a:pPr>
            <a:r>
              <a:rPr lang="en-US" kern="0" dirty="0" smtClean="0">
                <a:latin typeface="Arial" charset="0"/>
              </a:rPr>
              <a:t>In the 2008 NEI, EPA developed a speciated chromium dataset that contained hex and tri based on speciated SLT chromium.  Documentation is on chief.  Plan on using same approach for 2011</a:t>
            </a:r>
          </a:p>
          <a:p>
            <a:pPr marL="342900" indent="-342900" eaLnBrk="0" hangingPunct="0">
              <a:spcBef>
                <a:spcPct val="20000"/>
              </a:spcBef>
              <a:buClr>
                <a:srgbClr val="0071BC"/>
              </a:buClr>
              <a:buSzPct val="70000"/>
              <a:defRPr/>
            </a:pPr>
            <a:endParaRPr lang="en-US" kern="0" dirty="0" smtClean="0">
              <a:latin typeface="Arial" charset="0"/>
            </a:endParaRPr>
          </a:p>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52</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coke oven emissions use</a:t>
            </a:r>
            <a:r>
              <a:rPr lang="en-US" baseline="0" dirty="0" smtClean="0"/>
              <a:t> the coke oven emissions pollutant code, we are retiring 141 and 142.  Only report pollutant  code 140 for processes associated with coke ovens.</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53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NEI is one of the key inputs for air</a:t>
            </a:r>
            <a:r>
              <a:rPr lang="en-US" baseline="0" dirty="0" smtClean="0"/>
              <a:t> quality modeling used in developing national rules and rule impact analysis.</a:t>
            </a:r>
          </a:p>
          <a:p>
            <a:r>
              <a:rPr lang="en-US" baseline="0" dirty="0" smtClean="0"/>
              <a:t>We used it for MATS, for when NAAQS are reviewed, for the cross state rule</a:t>
            </a:r>
          </a:p>
          <a:p>
            <a:endParaRPr lang="en-US" baseline="0" dirty="0" smtClean="0"/>
          </a:p>
          <a:p>
            <a:r>
              <a:rPr lang="en-US" baseline="0" dirty="0" smtClean="0"/>
              <a:t>The NEI is also used as a piece of the puzzle in nonattainment</a:t>
            </a:r>
          </a:p>
          <a:p>
            <a:endParaRPr lang="en-US" baseline="0" dirty="0" smtClean="0"/>
          </a:p>
          <a:p>
            <a:r>
              <a:rPr lang="en-US" baseline="0" dirty="0" smtClean="0"/>
              <a:t>Used in the national air toxics assessments which involve a characterization of air toxics risk nation wide</a:t>
            </a:r>
          </a:p>
          <a:p>
            <a:r>
              <a:rPr lang="en-US" baseline="0" dirty="0" smtClean="0"/>
              <a:t>And used for </a:t>
            </a:r>
            <a:r>
              <a:rPr lang="en-US" baseline="0" dirty="0" err="1" smtClean="0"/>
              <a:t>trenssd</a:t>
            </a:r>
            <a:r>
              <a:rPr lang="en-US" baseline="0" dirty="0" smtClean="0"/>
              <a:t> reports and analyses of air quality data</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5</a:t>
            </a:fld>
            <a:endParaRPr lang="en-US" dirty="0">
              <a:solidFill>
                <a:prstClr val="black"/>
              </a:solidFill>
              <a:latin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table shows the</a:t>
            </a:r>
            <a:r>
              <a:rPr lang="en-US" baseline="0" dirty="0" smtClean="0"/>
              <a:t> allowable pollutant codes for nickel.</a:t>
            </a:r>
          </a:p>
          <a:p>
            <a:r>
              <a:rPr lang="en-US" baseline="0" dirty="0" smtClean="0"/>
              <a:t>Where you have a nickel compound other than the ones listed, use the spreadsheet tool to convert to nickel.</a:t>
            </a:r>
          </a:p>
          <a:p>
            <a:endParaRPr lang="en-US" baseline="0" dirty="0" smtClean="0"/>
          </a:p>
          <a:p>
            <a:r>
              <a:rPr lang="en-US" baseline="0" dirty="0" smtClean="0"/>
              <a:t>It is ok to report more than one of these codes at the same process.  Just know that any risk will be </a:t>
            </a:r>
            <a:r>
              <a:rPr lang="en-US" baseline="0" dirty="0" err="1" smtClean="0"/>
              <a:t>addititve</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54</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a:t>
            </a:r>
            <a:r>
              <a:rPr lang="en-US" dirty="0" err="1" smtClean="0"/>
              <a:t>cyanaide</a:t>
            </a:r>
            <a:r>
              <a:rPr lang="en-US" dirty="0" smtClean="0"/>
              <a:t> you can report</a:t>
            </a:r>
            <a:r>
              <a:rPr lang="en-US" baseline="0" dirty="0" smtClean="0"/>
              <a:t> as cyanide or hydrogen cyanide.  If you have other cyanides use the spreadsheet tool.</a:t>
            </a:r>
          </a:p>
          <a:p>
            <a:endParaRPr lang="en-US" baseline="0" dirty="0" smtClean="0"/>
          </a:p>
          <a:p>
            <a:r>
              <a:rPr lang="en-US" baseline="0" dirty="0" smtClean="0"/>
              <a:t>If you report cyanide and hydrogen cyanide at the same process, risk will be additive.</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55</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Whether you make a gateway</a:t>
            </a:r>
            <a:r>
              <a:rPr lang="en-US" baseline="0" dirty="0" smtClean="0"/>
              <a:t> edit or submit through CDX, the changes will show up at the process level right away  but WON’T show up an any aggregated level (i.e., unit, facility, county, state, etc) until a system refresh is done.    This usually occurs overnight.</a:t>
            </a:r>
          </a:p>
          <a:p>
            <a:endParaRPr lang="en-US" baseline="0" dirty="0" smtClean="0"/>
          </a:p>
          <a:p>
            <a:r>
              <a:rPr lang="en-US" baseline="0" dirty="0" smtClean="0"/>
              <a:t>Also, </a:t>
            </a:r>
            <a:r>
              <a:rPr lang="en-US" dirty="0" smtClean="0"/>
              <a:t>you</a:t>
            </a:r>
            <a:r>
              <a:rPr lang="en-US" baseline="0" dirty="0" smtClean="0"/>
              <a:t> can not do a report (snapshot) to compare your updated data to your submitted data until the database has been refreshed.</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58</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Even</a:t>
            </a:r>
            <a:r>
              <a:rPr lang="en-US" baseline="0" dirty="0" smtClean="0"/>
              <a:t> though you’ve checked your feedback report it only provides record counts, not emissions totals.  Therefore you should also to check the data in the system via reports</a:t>
            </a:r>
          </a:p>
          <a:p>
            <a:endParaRPr lang="en-US" baseline="0" dirty="0" smtClean="0"/>
          </a:p>
          <a:p>
            <a:r>
              <a:rPr lang="en-US" baseline="0" dirty="0" smtClean="0"/>
              <a:t>Remember to wait overnight.  There were times that the refresh didn’t occur so if the numbers don’t check at first that is a possible explanation (call us or send support request and we can verify)</a:t>
            </a:r>
          </a:p>
          <a:p>
            <a:endParaRPr lang="en-US" baseline="0" dirty="0" smtClean="0"/>
          </a:p>
          <a:p>
            <a:r>
              <a:rPr lang="en-US" baseline="0" dirty="0" smtClean="0"/>
              <a:t>One important check is a completeness check.  You can get a list of  facilities with a status of operating but you have not reported emissions for them - </a:t>
            </a:r>
          </a:p>
          <a:p>
            <a:endParaRPr lang="en-US" baseline="0" dirty="0" smtClean="0"/>
          </a:p>
          <a:p>
            <a:r>
              <a:rPr lang="en-US" baseline="0" dirty="0" smtClean="0"/>
              <a:t>Another check is to run an emissions summary report to compare what is in EIS against what is in your data</a:t>
            </a:r>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59</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can</a:t>
            </a:r>
            <a:r>
              <a:rPr lang="en-US" baseline="0" dirty="0" smtClean="0"/>
              <a:t> use the Agency submission history report to get a list of facilities for which you did and did not submitted emissions</a:t>
            </a:r>
            <a:endParaRPr lang="en-US" dirty="0" smtClean="0"/>
          </a:p>
          <a:p>
            <a:endParaRPr lang="en-US" dirty="0" smtClean="0"/>
          </a:p>
          <a:p>
            <a:r>
              <a:rPr lang="en-US" dirty="0" smtClean="0"/>
              <a:t>For</a:t>
            </a:r>
            <a:r>
              <a:rPr lang="en-US" baseline="0" dirty="0" smtClean="0"/>
              <a:t> you, this page will only have your agency submittals and any other agency for which you have READ rights.</a:t>
            </a:r>
          </a:p>
          <a:p>
            <a:endParaRPr lang="en-US" baseline="0" dirty="0" smtClean="0"/>
          </a:p>
          <a:p>
            <a:r>
              <a:rPr lang="en-US" baseline="0" dirty="0" smtClean="0"/>
              <a:t>The date is the date of the last submittal of the data category</a:t>
            </a:r>
          </a:p>
          <a:p>
            <a:endParaRPr lang="en-US" baseline="0" dirty="0" smtClean="0"/>
          </a:p>
          <a:p>
            <a:r>
              <a:rPr lang="en-US" baseline="0" dirty="0" smtClean="0"/>
              <a:t>Click on Agency submission history report, choose the inventory year and click on   the date hyperlink under the Point report which provides the data of the last batch submittal for that year</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60</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now</a:t>
            </a:r>
            <a:r>
              <a:rPr lang="en-US" baseline="0" dirty="0" smtClean="0"/>
              <a:t> see the count of facilities within each operating status code and the number of facilities with reported emissions</a:t>
            </a:r>
          </a:p>
          <a:p>
            <a:endParaRPr lang="en-US" baseline="0" dirty="0" smtClean="0"/>
          </a:p>
          <a:p>
            <a:r>
              <a:rPr lang="en-US" baseline="0" dirty="0" smtClean="0"/>
              <a:t>FOR OP and PS you can look at the TOTAL or just expected.   Per the note on the screen– Expected means that the agency is expected to report emissions for this facility base on the existence of an agency identifier and the status being operational for the current inventory year. </a:t>
            </a:r>
          </a:p>
          <a:p>
            <a:endParaRPr lang="en-US" baseline="0" dirty="0" smtClean="0"/>
          </a:p>
          <a:p>
            <a:r>
              <a:rPr lang="en-US" baseline="0" dirty="0" smtClean="0"/>
              <a:t>click on OP-Expected to see if any facilities with an operating status of OP were missed</a:t>
            </a:r>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61</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Sort by pollutant count and the ones with null are brought</a:t>
            </a:r>
            <a:r>
              <a:rPr lang="en-US" baseline="0" dirty="0" smtClean="0"/>
              <a:t> to the top.</a:t>
            </a:r>
          </a:p>
          <a:p>
            <a:r>
              <a:rPr lang="en-US" baseline="0" dirty="0" smtClean="0"/>
              <a:t>Where the pollutant count is null it means no emissions were reported.</a:t>
            </a:r>
          </a:p>
          <a:p>
            <a:r>
              <a:rPr lang="en-US" baseline="0" dirty="0" smtClean="0"/>
              <a:t>These are expected since they have agency ids so it means either they are missing or the operating status may need to be changed</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62</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Getting data back out of EIS is done through the Request Reports section of the Gateway. We will get into more in depth information during our reports course, but there</a:t>
            </a:r>
            <a:r>
              <a:rPr lang="en-US" baseline="0" dirty="0" smtClean="0"/>
              <a:t> are several reports which can be used to extract facility information out of EIS. </a:t>
            </a:r>
          </a:p>
          <a:p>
            <a:endParaRPr lang="en-US" baseline="0" dirty="0" smtClean="0"/>
          </a:p>
          <a:p>
            <a:r>
              <a:rPr lang="en-US" baseline="0" dirty="0" smtClean="0"/>
              <a:t>We won’t cover facility configuration reports from you can get the facility inventory fields without the emissions but we will briefly cover reports that will give you emissions to get summaries of what you submitted to EIS.</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63</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the Facility or Emissions Snapshot, select a dataset</a:t>
            </a:r>
            <a:r>
              <a:rPr lang="en-US" baseline="0" dirty="0" smtClean="0"/>
              <a:t> by typing in the inventory year and agency name in the search box</a:t>
            </a:r>
            <a:r>
              <a:rPr lang="en-US" dirty="0" smtClean="0"/>
              <a:t>.  In most cases, this will be limited to your agency and any agency that you have been allowed access.  Under Data Category,</a:t>
            </a:r>
            <a:r>
              <a:rPr lang="en-US" baseline="0" dirty="0" smtClean="0"/>
              <a:t> you would select Point  Inventory and then select Search.  These snapshots may also be done by Facility Type, e.g. Portland Cement.</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64</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returned is information about your request.  Look at the Last Submission</a:t>
            </a:r>
            <a:r>
              <a:rPr lang="en-US" baseline="0" dirty="0" smtClean="0"/>
              <a:t> and Last Generation date.  If no submissions have been made since the Last Generation date listed, then you may go directly to the Snapshots link and download the file.  If data has been submitted after the Last Generation data, then you will want to request a new snapshot by selecting REQUEST.  These request run overnight.  The next day, you repeat this same filter and then select DOWNLOAD to download your file.  Remember that snapshot reports are in xml format and require the Bridge Tool to convert them back into Access staging tables.  </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65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6 different data categories in EIS and each</a:t>
            </a:r>
            <a:r>
              <a:rPr lang="en-US" baseline="0" dirty="0" smtClean="0"/>
              <a:t> of these has its own webinar training.</a:t>
            </a:r>
          </a:p>
          <a:p>
            <a:r>
              <a:rPr lang="en-US" baseline="0" dirty="0" smtClean="0"/>
              <a:t>Today’s webinar is on Point Emissions.</a:t>
            </a:r>
            <a:endParaRPr lang="en-US" dirty="0" smtClean="0"/>
          </a:p>
          <a:p>
            <a:r>
              <a:rPr lang="en-US" dirty="0" smtClean="0"/>
              <a:t>----------------------------------------------------------------------</a:t>
            </a:r>
          </a:p>
          <a:p>
            <a:r>
              <a:rPr lang="en-US" dirty="0" smtClean="0"/>
              <a:t>The separation of the facility</a:t>
            </a:r>
            <a:r>
              <a:rPr lang="en-US" baseline="0" dirty="0" smtClean="0"/>
              <a:t> inventory from the point emissions inventory is a new concept from the old NIF days (pre-2008).   </a:t>
            </a:r>
          </a:p>
          <a:p>
            <a:r>
              <a:rPr lang="en-US" baseline="0" dirty="0" smtClean="0"/>
              <a:t> </a:t>
            </a:r>
          </a:p>
          <a:p>
            <a:endParaRPr lang="en-US" baseline="0" dirty="0" smtClean="0"/>
          </a:p>
          <a:p>
            <a:r>
              <a:rPr lang="en-US" baseline="0" dirty="0" smtClean="0"/>
              <a:t>Events is a data category designed to house day-specific, locale-specific large emissions events such as wildfires and prescribed fires.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6</a:t>
            </a:fld>
            <a:endParaRPr lang="en-US" dirty="0">
              <a:solidFill>
                <a:prstClr val="black"/>
              </a:solidFill>
              <a:latin typeface="Calibri"/>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second type of report is the Emissions Summary </a:t>
            </a:r>
            <a:r>
              <a:rPr lang="en-US" baseline="0" dirty="0" smtClean="0"/>
              <a:t>Report.  Emissions summaries can be done at either the facility level or geographical level such as national, state or county. </a:t>
            </a:r>
            <a:r>
              <a:rPr lang="en-US" dirty="0" smtClean="0"/>
              <a:t>A facility report will</a:t>
            </a:r>
            <a:r>
              <a:rPr lang="en-US" baseline="0" dirty="0" smtClean="0"/>
              <a:t> likely be useful for checking your point emissions. Geographic reports if you just want a sum by </a:t>
            </a:r>
            <a:r>
              <a:rPr lang="en-US" baseline="0" dirty="0" err="1" smtClean="0"/>
              <a:t>scc</a:t>
            </a:r>
            <a:r>
              <a:rPr lang="en-US" baseline="0" dirty="0" smtClean="0"/>
              <a:t> sector or across the whole data category or for data categories other than POINT.</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66</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screen you get when you select a facility summary report.  </a:t>
            </a:r>
            <a:r>
              <a:rPr lang="en-US" dirty="0" smtClean="0"/>
              <a:t>At the top of the report selection are the highlighted sections which are required to run the report.  In this case you must select a report type, a emissions dataset, and at least one pollutant.</a:t>
            </a:r>
          </a:p>
          <a:p>
            <a:endParaRPr lang="en-US" dirty="0" smtClean="0"/>
          </a:p>
          <a:p>
            <a:r>
              <a:rPr lang="en-US" dirty="0" smtClean="0"/>
              <a:t>For</a:t>
            </a:r>
            <a:r>
              <a:rPr lang="en-US" baseline="0" dirty="0" smtClean="0"/>
              <a:t> report type, you may select an emissions summary by facility, unit, process or release point level.</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67</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Select the data set by typing in the inventory year and agency name in the search box.</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68</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Select one or more</a:t>
            </a:r>
            <a:r>
              <a:rPr lang="en-US" baseline="0" dirty="0" smtClean="0"/>
              <a:t> </a:t>
            </a:r>
            <a:r>
              <a:rPr lang="en-US" dirty="0" smtClean="0"/>
              <a:t>pollutants.  You may use the inclusive buttons for Active CAPs or Active HAPs.</a:t>
            </a:r>
            <a:r>
              <a:rPr lang="en-US" baseline="0" dirty="0" smtClean="0"/>
              <a:t>  An “ALL” means that the report will include both active and retired pollutant codes.  You may also select individual pollutants.</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69</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can now use the optional filters to</a:t>
            </a:r>
            <a:r>
              <a:rPr lang="en-US" baseline="0" dirty="0" smtClean="0"/>
              <a:t> filter by a particular county, facility type, NAICS code, regulation or SCC.  Then select “Run Report”.  You should receive results within a few minutes.  These results can be downloaded using the “Download Results: CSV” link.  If your report results in too many records for immediate display, you will receive a warning message.  You can then select “Request Download” to receive the complete set of records.  These reports will sometimes run in a half hour, a few hours or  run overnight depending on how big the report is and how many other reports are ahead of you.  To see the status and get the report go to “Report Downloads” If there is a very large report ahead of you or a problem with someone’s report getting stuck it may take longer than overnight.</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70</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report download sections shows all reports which have been requested from your agency.  If you select the looking glass icon you can see the criteria for each report.  This is helpful if someone else</a:t>
            </a:r>
            <a:r>
              <a:rPr lang="en-US" baseline="0" dirty="0" smtClean="0"/>
              <a:t> as already requested the report that you need.  The red “x” indicates that the report has not been run yet.  It is either waiting for the cue to clear or is being processed.  The download icon appears when your report is ready.  These reports kick off every 20 minutes and are downloaded in .</a:t>
            </a:r>
            <a:r>
              <a:rPr lang="en-US" baseline="0" dirty="0" err="1" smtClean="0"/>
              <a:t>csv</a:t>
            </a:r>
            <a:r>
              <a:rPr lang="en-US" baseline="0" dirty="0" smtClean="0"/>
              <a:t> format.</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71</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second report that is available is the Emissions Summary by Geography.  This report will give you National, Regional, State/Tribal</a:t>
            </a:r>
            <a:r>
              <a:rPr lang="en-US" baseline="0" dirty="0" smtClean="0"/>
              <a:t> and County level reports by Data Category, Sector or SCC.</a:t>
            </a:r>
          </a:p>
          <a:p>
            <a:endParaRPr lang="en-US" baseline="0" dirty="0" smtClean="0"/>
          </a:p>
          <a:p>
            <a:r>
              <a:rPr lang="en-US" baseline="0" dirty="0" smtClean="0"/>
              <a:t>The three highlighted filters at the top of the report are required selections.  First, you would select your report type.  We will select County by data category.</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72</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Next you would select your data set  by typing in the inventory year of interest and agency name into the search box.  </a:t>
            </a:r>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73</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Code tables are available on the gateway.  The gateway</a:t>
            </a:r>
            <a:r>
              <a:rPr lang="en-US" baseline="0" dirty="0" smtClean="0"/>
              <a:t> code tables are the </a:t>
            </a:r>
            <a:r>
              <a:rPr lang="en-US" dirty="0" smtClean="0"/>
              <a:t>official list</a:t>
            </a:r>
          </a:p>
          <a:p>
            <a:endParaRPr lang="en-US" dirty="0" smtClean="0"/>
          </a:p>
          <a:p>
            <a:r>
              <a:rPr lang="en-US" baseline="0" dirty="0" smtClean="0"/>
              <a:t>We also make a copy for the website --Appendix 6 </a:t>
            </a:r>
          </a:p>
          <a:p>
            <a:r>
              <a:rPr lang="en-US" baseline="0" dirty="0" smtClean="0"/>
              <a:t>Appendix 6 is an access file with each code table provided as a separate table.  On occasion we have caught things that are not up to date on the website.  </a:t>
            </a:r>
          </a:p>
          <a:p>
            <a:endParaRPr lang="en-US" baseline="0" dirty="0" smtClean="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74</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75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b="1" dirty="0" smtClean="0"/>
              <a:t>NEI Point</a:t>
            </a:r>
            <a:r>
              <a:rPr lang="en-US" dirty="0" smtClean="0"/>
              <a:t> data category contains emissions estimates for processes at facilities and</a:t>
            </a:r>
            <a:r>
              <a:rPr lang="en-US" baseline="0" dirty="0" smtClean="0"/>
              <a:t> other information related to emissions that is not static but rather is specific to an inventory year</a:t>
            </a:r>
          </a:p>
          <a:p>
            <a:endParaRPr lang="en-US" dirty="0" smtClean="0"/>
          </a:p>
          <a:p>
            <a:r>
              <a:rPr lang="en-US" dirty="0" smtClean="0"/>
              <a:t>Emissions</a:t>
            </a:r>
            <a:r>
              <a:rPr lang="en-US" baseline="0" dirty="0" smtClean="0"/>
              <a:t> are reported for each pollutant, by process and for a specific inventory year and reporting period, for example 2011, annual</a:t>
            </a:r>
          </a:p>
          <a:p>
            <a:endParaRPr lang="en-US" dirty="0" smtClean="0"/>
          </a:p>
          <a:p>
            <a:r>
              <a:rPr lang="en-US" dirty="0" smtClean="0"/>
              <a:t>The point inventory</a:t>
            </a:r>
            <a:r>
              <a:rPr lang="en-US" baseline="0" dirty="0" smtClean="0"/>
              <a:t>  may also include other emissions-related data that depend on inventory year.  These are: </a:t>
            </a:r>
            <a:r>
              <a:rPr lang="en-US" baseline="0" dirty="0" err="1" smtClean="0"/>
              <a:t>thruput</a:t>
            </a:r>
            <a:r>
              <a:rPr lang="en-US" baseline="0" dirty="0" smtClean="0"/>
              <a:t> which depends on the inventory year and reporting period, operating details such as hours per day, and seasonal percentages and supplemental parameters such as ash or sulfur content</a:t>
            </a:r>
            <a:endParaRPr lang="en-US" dirty="0" smtClean="0"/>
          </a:p>
          <a:p>
            <a:pPr marL="0" marR="0" lvl="1" indent="0" algn="l" defTabSz="914400" rtl="0" eaLnBrk="1" fontAlgn="base" latinLnBrk="0" hangingPunct="1">
              <a:lnSpc>
                <a:spcPct val="100000"/>
              </a:lnSpc>
              <a:spcBef>
                <a:spcPct val="30000"/>
              </a:spcBef>
              <a:spcAft>
                <a:spcPct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EPA does a completeness check to look at those facilities which have an operating code of “OP” for which emissions were not reported.  This can be easily seen by using the Agency History Submission</a:t>
            </a:r>
            <a:r>
              <a:rPr lang="en-US" baseline="0" dirty="0" smtClean="0"/>
              <a:t> Report and filtering by the processes reported.  Ideally Agencies will do this and either add emissions where missing or change the operating code, if incorrect.</a:t>
            </a:r>
          </a:p>
          <a:p>
            <a:endParaRPr lang="en-US" baseline="0" dirty="0" smtClean="0"/>
          </a:p>
          <a:p>
            <a:r>
              <a:rPr lang="en-US" baseline="0" dirty="0" smtClean="0"/>
              <a:t>We will also look for outliers by doing comparisons between data sources.</a:t>
            </a:r>
          </a:p>
          <a:p>
            <a:endParaRPr lang="en-US" baseline="0" dirty="0" smtClean="0"/>
          </a:p>
          <a:p>
            <a:r>
              <a:rPr lang="en-US" baseline="0" dirty="0" smtClean="0"/>
              <a:t>Checks will be made against the new facility/pollutant list to ensure that all pollutants have been reported.</a:t>
            </a:r>
          </a:p>
          <a:p>
            <a:endParaRPr lang="en-US" baseline="0" dirty="0" smtClean="0"/>
          </a:p>
          <a:p>
            <a:r>
              <a:rPr lang="en-US" baseline="0" dirty="0" smtClean="0"/>
              <a:t>In addition, EPA may send out packages, similar to the lat/</a:t>
            </a:r>
            <a:r>
              <a:rPr lang="en-US" baseline="0" dirty="0" err="1" smtClean="0"/>
              <a:t>lon</a:t>
            </a:r>
            <a:r>
              <a:rPr lang="en-US" baseline="0" dirty="0" smtClean="0"/>
              <a:t> packages sent out in 2008, that target specific areas of the inventory.</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76</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Other than PM augmentation</a:t>
            </a:r>
            <a:r>
              <a:rPr lang="en-US" baseline="0" dirty="0" smtClean="0"/>
              <a:t> and the chromium speciation, SLT data has priority in the selection hierarchy.  Additionally we will use other datasets, such as the 2011 TRI, HAP augmentation and Rule data to fill out the inventory where SLT data is missing.</a:t>
            </a:r>
          </a:p>
          <a:p>
            <a:endParaRPr lang="en-US" baseline="0" dirty="0" smtClean="0"/>
          </a:p>
          <a:p>
            <a:r>
              <a:rPr lang="en-US" baseline="0" dirty="0" smtClean="0"/>
              <a:t>A draft of the 2011 NEI will be released for your review prior to making it public.</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A9937C09-79BE-4F27-8F75-FE7289BC2751}" type="slidenum">
              <a:rPr lang="en-US" smtClean="0"/>
              <a:pPr>
                <a:defRPr/>
              </a:pPr>
              <a:t>77</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EIS User’s Manual is located on the CHIEF website and contains several helpful one pagers such as the ones listed on this slide.</a:t>
            </a:r>
          </a:p>
          <a:p>
            <a:r>
              <a:rPr lang="en-US" dirty="0" smtClean="0"/>
              <a:t>Includes one pagers on how to change your</a:t>
            </a:r>
            <a:r>
              <a:rPr lang="en-US" baseline="0" dirty="0" smtClean="0"/>
              <a:t> password</a:t>
            </a:r>
          </a:p>
          <a:p>
            <a:endParaRPr lang="en-US" baseline="0" dirty="0" smtClean="0"/>
          </a:p>
          <a:p>
            <a:r>
              <a:rPr lang="en-US" baseline="0" dirty="0" smtClean="0"/>
              <a:t>We’ve not updated the 2008 NEI/EIS Implementation Plan for 2011 – there are some things that have changed for 2011 so once we put up a 2011-specific page we will take this reference off the website.</a:t>
            </a:r>
          </a:p>
          <a:p>
            <a:endParaRPr lang="en-US" baseline="0" dirty="0" smtClean="0"/>
          </a:p>
          <a:p>
            <a:r>
              <a:rPr lang="en-US" baseline="0" dirty="0" smtClean="0"/>
              <a:t>We do plan to post a  2011 specific information including a 2011 plan, a list of QA changes in EIS and reference data such as site specific EFs for facilities with test data from recent rule development</a:t>
            </a:r>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79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Before we get into the mechanics of reporting emissions I want to go over some important</a:t>
            </a:r>
            <a:r>
              <a:rPr lang="en-US" baseline="0" dirty="0" smtClean="0"/>
              <a:t> concepts – many of which stem from lessons learned from development of the 2008 NEI. </a:t>
            </a:r>
          </a:p>
          <a:p>
            <a:pPr>
              <a:spcBef>
                <a:spcPct val="0"/>
              </a:spcBef>
            </a:pPr>
            <a:endParaRPr lang="en-US" baseline="0" dirty="0" smtClean="0"/>
          </a:p>
          <a:p>
            <a:pPr>
              <a:spcBef>
                <a:spcPct val="0"/>
              </a:spcBef>
            </a:pPr>
            <a:r>
              <a:rPr lang="en-US" baseline="0" dirty="0" smtClean="0"/>
              <a:t>First, </a:t>
            </a:r>
            <a:r>
              <a:rPr lang="en-US" dirty="0" smtClean="0"/>
              <a:t>Emissions may only be reported for an existing process.  Therefore you want to make sure that the</a:t>
            </a:r>
            <a:r>
              <a:rPr lang="en-US" baseline="0" dirty="0" smtClean="0"/>
              <a:t> processes you are submitting emissions to are already in EIS.  If it is a new process you will need to submit it EIS as a Facility Inventory submission or add it to your facility through a gateway edit.   If you are adding a process via a submittal, you </a:t>
            </a:r>
            <a:r>
              <a:rPr lang="en-US" sz="1200" kern="1200" baseline="0" dirty="0" smtClean="0">
                <a:solidFill>
                  <a:schemeClr val="tx1"/>
                </a:solidFill>
                <a:latin typeface="+mn-lt"/>
                <a:ea typeface="+mn-ea"/>
                <a:cs typeface="+mn-cs"/>
              </a:rPr>
              <a:t>should not submit a point file immediately after a Facility Inventory file, in case there are any critical errors or Potential Duplicate facilities in their facility inventory submittal.  These will have to be resolved before emissions will have a place to be added.</a:t>
            </a:r>
          </a:p>
          <a:p>
            <a:pPr>
              <a:spcBef>
                <a:spcPct val="0"/>
              </a:spcBef>
            </a:pPr>
            <a:endParaRPr lang="en-US" sz="1200" kern="1200" baseline="0" dirty="0" smtClean="0">
              <a:solidFill>
                <a:schemeClr val="tx1"/>
              </a:solidFill>
              <a:latin typeface="+mn-lt"/>
              <a:ea typeface="+mn-ea"/>
              <a:cs typeface="+mn-cs"/>
            </a:endParaRPr>
          </a:p>
          <a:p>
            <a:pPr>
              <a:spcBef>
                <a:spcPct val="0"/>
              </a:spcBef>
            </a:pPr>
            <a:r>
              <a:rPr lang="en-US" sz="1200" kern="1200" baseline="0" dirty="0" smtClean="0">
                <a:solidFill>
                  <a:schemeClr val="tx1"/>
                </a:solidFill>
                <a:latin typeface="+mn-lt"/>
                <a:ea typeface="+mn-ea"/>
                <a:cs typeface="+mn-cs"/>
              </a:rPr>
              <a:t>Emissions cannot be reported for an existing process that has a process end year prior to the year you are submitting data for.  EG you cannot submit 2011 emissions to a process that has a process end year of 2010.</a:t>
            </a:r>
          </a:p>
          <a:p>
            <a:pPr>
              <a:spcBef>
                <a:spcPct val="0"/>
              </a:spcBef>
            </a:pPr>
            <a:endParaRPr lang="en-US" sz="1200" kern="1200" baseline="0" dirty="0" smtClean="0">
              <a:solidFill>
                <a:schemeClr val="tx1"/>
              </a:solidFill>
              <a:latin typeface="+mn-lt"/>
              <a:ea typeface="+mn-ea"/>
              <a:cs typeface="+mn-cs"/>
            </a:endParaRPr>
          </a:p>
          <a:p>
            <a:pPr>
              <a:spcBef>
                <a:spcPct val="0"/>
              </a:spcBef>
            </a:pPr>
            <a:r>
              <a:rPr lang="en-US" sz="1200" kern="1200" baseline="0" dirty="0" smtClean="0">
                <a:solidFill>
                  <a:schemeClr val="tx1"/>
                </a:solidFill>
                <a:latin typeface="+mn-lt"/>
                <a:ea typeface="+mn-ea"/>
                <a:cs typeface="+mn-cs"/>
              </a:rPr>
              <a:t>If the unit is permanently shut down and the operating status year is equal to or prior to the year you are submitting emissions for, then you cannot submit emissions to it.  For example if the operating status year is 2011 and the unit marked “PS” then you cannot submit 2011 emissions to it.</a:t>
            </a:r>
          </a:p>
          <a:p>
            <a:pPr>
              <a:spcBef>
                <a:spcPct val="0"/>
              </a:spcBef>
            </a:pPr>
            <a:endParaRPr lang="en-US" sz="1200" kern="1200" baseline="0" dirty="0" smtClean="0">
              <a:solidFill>
                <a:schemeClr val="tx1"/>
              </a:solidFill>
              <a:latin typeface="+mn-lt"/>
              <a:ea typeface="+mn-ea"/>
              <a:cs typeface="+mn-cs"/>
            </a:endParaRPr>
          </a:p>
          <a:p>
            <a:pPr>
              <a:spcBef>
                <a:spcPct val="0"/>
              </a:spcBef>
            </a:pPr>
            <a:r>
              <a:rPr lang="en-US" baseline="0" dirty="0" smtClean="0"/>
              <a:t>Also </a:t>
            </a:r>
            <a:r>
              <a:rPr lang="en-US" dirty="0" smtClean="0"/>
              <a:t>Do</a:t>
            </a:r>
            <a:r>
              <a:rPr lang="en-US" baseline="0" dirty="0" smtClean="0"/>
              <a:t> not add a process unless it is indeed new process.  A problem we had with the 2008 NEI is that new processes were added not because they were new but because of id changes.  The facility inventory webinar shows how to change Agency ids without adding a new unit or process. </a:t>
            </a:r>
            <a:endParaRPr lang="en-US" dirty="0" smtClean="0"/>
          </a:p>
          <a:p>
            <a:pPr>
              <a:spcBef>
                <a:spcPct val="0"/>
              </a:spcBef>
            </a:pPr>
            <a:endParaRPr lang="en-US" dirty="0" smtClean="0"/>
          </a:p>
          <a:p>
            <a:pPr>
              <a:spcBef>
                <a:spcPct val="0"/>
              </a:spcBef>
            </a:pPr>
            <a:r>
              <a:rPr lang="en-US" dirty="0" smtClean="0"/>
              <a:t>All pollutants, CAPs and HAPs, must be reported together.  Each submittal overwrites the last.  In other words if your first submission had only CAPs and you decided later that you wanted to add HAPs, your second submission must include the previously submitted CAPs and the new HAPs.  Just submitting the HAPs will overwrite your previous CAP submission.</a:t>
            </a:r>
          </a:p>
          <a:p>
            <a:pPr>
              <a:spcBef>
                <a:spcPct val="0"/>
              </a:spcBef>
            </a:pPr>
            <a:endParaRPr lang="en-US" dirty="0"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09F271-AB64-4280-BC4F-02000C6E4ED1}" type="slidenum">
              <a:rPr lang="en-US">
                <a:latin typeface="Arial" pitchFamily="34" charset="0"/>
              </a:rPr>
              <a:pPr/>
              <a:t>8</a:t>
            </a:fld>
            <a:endParaRPr lang="en-US">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a:p>
            <a:pPr>
              <a:spcBef>
                <a:spcPct val="0"/>
              </a:spcBef>
            </a:pPr>
            <a:r>
              <a:rPr lang="en-US" dirty="0" smtClean="0"/>
              <a:t>Your emissions will not be adjusted or changed by EPA.  If we see any outlier or problem, we will contact you to change your data.  If the data is not changed, it may not be selected in the creation of the NEI.  For example, for</a:t>
            </a:r>
            <a:r>
              <a:rPr lang="en-US" baseline="0" dirty="0" smtClean="0"/>
              <a:t> the 2008 NEI EPA developed a dataset called overwrite which was selected ahead of SLT data.    The SLT data still resides in the EIS but the EPA overwrite dataset value was used ahead of the SLT data for the NEI.</a:t>
            </a:r>
            <a:endParaRPr lang="en-US" dirty="0" smtClean="0"/>
          </a:p>
          <a:p>
            <a:pPr>
              <a:spcBef>
                <a:spcPct val="0"/>
              </a:spcBef>
            </a:pPr>
            <a:endParaRPr lang="en-US" dirty="0" smtClean="0"/>
          </a:p>
          <a:p>
            <a:pPr>
              <a:spcBef>
                <a:spcPct val="0"/>
              </a:spcBef>
            </a:pPr>
            <a:r>
              <a:rPr lang="en-US" dirty="0" smtClean="0"/>
              <a:t>EIS can support emissions values from multiple sources.  This allows you to not only see your submitted value, but also the TRI, PM Aug, or other values</a:t>
            </a:r>
            <a:r>
              <a:rPr lang="en-US" baseline="0" dirty="0" smtClean="0"/>
              <a:t> EPA may have submitted for the process.</a:t>
            </a:r>
            <a:endParaRPr lang="en-US" dirty="0" smtClean="0"/>
          </a:p>
          <a:p>
            <a:pPr>
              <a:spcBef>
                <a:spcPct val="0"/>
              </a:spcBef>
            </a:pPr>
            <a:endParaRPr lang="en-US" dirty="0" smtClean="0"/>
          </a:p>
          <a:p>
            <a:pPr>
              <a:spcBef>
                <a:spcPct val="0"/>
              </a:spcBef>
            </a:pPr>
            <a:r>
              <a:rPr lang="en-US" dirty="0" smtClean="0"/>
              <a:t>You</a:t>
            </a:r>
            <a:r>
              <a:rPr lang="en-US" baseline="0" dirty="0" smtClean="0"/>
              <a:t> </a:t>
            </a:r>
            <a:r>
              <a:rPr lang="en-US" dirty="0" smtClean="0"/>
              <a:t>may report in units of measure listed</a:t>
            </a:r>
            <a:r>
              <a:rPr lang="en-US" baseline="0" dirty="0" smtClean="0"/>
              <a:t> in the code table – which includes lbs, tons and several metric units. </a:t>
            </a:r>
            <a:r>
              <a:rPr lang="en-US" dirty="0" smtClean="0"/>
              <a:t>EIS will convert the values to tons and pounds for reporting purposes.  EIS will always display the unit of measure “as reported” under the individual process on the Gateway.  Modeling files (the ones that are</a:t>
            </a:r>
            <a:r>
              <a:rPr lang="en-US" baseline="0" dirty="0" smtClean="0"/>
              <a:t> fed to SMOKE for use in eventual AQ modeling) use only tons.</a:t>
            </a:r>
          </a:p>
          <a:p>
            <a:pPr>
              <a:spcBef>
                <a:spcPct val="0"/>
              </a:spcBef>
            </a:pPr>
            <a:endParaRPr lang="en-US" baseline="0" dirty="0" smtClean="0"/>
          </a:p>
          <a:p>
            <a:pPr>
              <a:spcBef>
                <a:spcPct val="0"/>
              </a:spcBef>
            </a:pPr>
            <a:r>
              <a:rPr lang="en-US" baseline="0" dirty="0" smtClean="0"/>
              <a:t>You should report emissions after controls – i.e., controlled emissions.  The NEI intends to reflect ACTUAL emissions for a specific year, so your emissions should account for the impact of any controls  on the unit or process.  Since you are required to report controls if they exist, we can always use the information on the controls to generate uncontrolled emissions if we need them.  </a:t>
            </a:r>
            <a:endParaRPr lang="en-US" dirty="0"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09F271-AB64-4280-BC4F-02000C6E4ED1}" type="slidenum">
              <a:rPr lang="en-US">
                <a:latin typeface="Arial" pitchFamily="34" charset="0"/>
              </a:rPr>
              <a:pPr/>
              <a:t>9</a:t>
            </a:fld>
            <a:endParaRPr lang="en-US">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71E56B0-4C06-4D66-83CF-E947DFE666D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02F372E-9C85-4BF1-8374-144DAC27BC5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83EA056-2F86-45EF-BCAA-E522104BAA3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3482766-1B3B-4603-A771-D270E25208E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5247445-207A-4EDA-AAC6-4A2992A7775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C2596B5-0D03-4E06-A8F8-C89CE36A5AA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98726D2-FD2E-42CD-83C3-E47748224A1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D73F25F-5ECE-4050-A7F8-054E977CA45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7507947-46A1-439D-BCA0-6E20579D7DB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5ECF9EA-62E6-417B-886C-C51718FC7E3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61C9C09-5EA4-4684-A4C4-E75A60C530D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Arial" charset="0"/>
              </a:defRPr>
            </a:lvl1pPr>
          </a:lstStyle>
          <a:p>
            <a:pPr>
              <a:defRPr/>
            </a:pPr>
            <a:fld id="{D94DECDB-CAF9-47C4-8C3C-25E9193319E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nodewebrss.epa.gov/user/Login.asp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is.epa.gov/eis-system-web/welcome.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pa.gov/ttn/chief/aer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epa.gov/ttn/atw/utility/utilitypg.html"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http://www.epa.gov/ttn/chief/eiinformation.html"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ftp://ftp.epa.gov/EmisInventory/2002finalnei/documentation/point/pm_adjustment_2002_nei.pdf"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hyperlink" Target="http://www.epa.gov/ttn/chief/eidocs/pollutant_code_conversion_spreadsheet.xls"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www.epa.gov/ttn/chief/eis/index.html" TargetMode="External"/><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hyperlink" Target="http://www.epa.gov/ttn/chief/net/neip/index.htm"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mailto:ryan.ron@epa.gov" TargetMode="External"/><Relationship Id="rId2" Type="http://schemas.openxmlformats.org/officeDocument/2006/relationships/hyperlink" Target="mailto:dombrowski.sally@epa.gov" TargetMode="External"/><Relationship Id="rId1" Type="http://schemas.openxmlformats.org/officeDocument/2006/relationships/slideLayout" Target="../slideLayouts/slideLayout2.xml"/><Relationship Id="rId4" Type="http://schemas.openxmlformats.org/officeDocument/2006/relationships/hyperlink" Target="mailto:strum.madeleine@epa.gov"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228600" y="363538"/>
            <a:ext cx="8686800" cy="5970865"/>
          </a:xfrm>
          <a:prstGeom prst="rect">
            <a:avLst/>
          </a:prstGeom>
          <a:noFill/>
          <a:ln w="9525">
            <a:noFill/>
            <a:miter lim="800000"/>
            <a:headEnd/>
            <a:tailEnd/>
          </a:ln>
        </p:spPr>
        <p:txBody>
          <a:bodyPr anchor="ctr">
            <a:spAutoFit/>
          </a:bodyPr>
          <a:lstStyle/>
          <a:p>
            <a:r>
              <a:rPr lang="en-US" sz="2800" b="1" dirty="0" smtClean="0">
                <a:latin typeface="Calibri" pitchFamily="34" charset="0"/>
                <a:ea typeface="Calibri" pitchFamily="34" charset="0"/>
                <a:cs typeface="Helv"/>
              </a:rPr>
              <a:t>Emission Inventory System – Point Inventory</a:t>
            </a:r>
            <a:endParaRPr lang="en-US" sz="2800" dirty="0">
              <a:latin typeface="Tw Cen MT" pitchFamily="34" charset="0"/>
              <a:ea typeface="Calibri" pitchFamily="34" charset="0"/>
              <a:cs typeface="Helv"/>
            </a:endParaRPr>
          </a:p>
          <a:p>
            <a:endParaRPr lang="en-US" sz="1600" b="1" dirty="0">
              <a:solidFill>
                <a:srgbClr val="FFFF00"/>
              </a:solidFill>
              <a:latin typeface="Calibri" pitchFamily="34" charset="0"/>
              <a:ea typeface="Calibri" pitchFamily="34" charset="0"/>
              <a:cs typeface="Helv"/>
            </a:endParaRPr>
          </a:p>
          <a:p>
            <a:pPr eaLnBrk="0" hangingPunct="0"/>
            <a:endParaRPr lang="en-US" sz="1600" dirty="0">
              <a:latin typeface="Calibri" pitchFamily="34" charset="0"/>
              <a:ea typeface="Calibri" pitchFamily="34" charset="0"/>
              <a:cs typeface="Times New Roman" pitchFamily="18" charset="0"/>
            </a:endParaRPr>
          </a:p>
          <a:p>
            <a:pPr eaLnBrk="0" hangingPunct="0">
              <a:buFont typeface="Arial" pitchFamily="34" charset="0"/>
              <a:buChar char="•"/>
            </a:pPr>
            <a:r>
              <a:rPr lang="en-US" sz="2400" dirty="0" smtClean="0">
                <a:latin typeface="Calibri" pitchFamily="34" charset="0"/>
                <a:cs typeface="Times New Roman" pitchFamily="18" charset="0"/>
              </a:rPr>
              <a:t>     </a:t>
            </a:r>
            <a:r>
              <a:rPr lang="en-US" sz="2400" dirty="0">
                <a:latin typeface="Calibri" pitchFamily="34" charset="0"/>
                <a:cs typeface="Times New Roman" pitchFamily="18" charset="0"/>
              </a:rPr>
              <a:t>Due to the size of this webinar, all attendees will be muted, however, you are encouraged to ask </a:t>
            </a:r>
          </a:p>
          <a:p>
            <a:pPr eaLnBrk="0" hangingPunct="0"/>
            <a:r>
              <a:rPr lang="en-US" sz="2400" dirty="0">
                <a:latin typeface="Calibri" pitchFamily="34" charset="0"/>
                <a:cs typeface="Times New Roman" pitchFamily="18" charset="0"/>
              </a:rPr>
              <a:t>questions by using the ‘Question’ panel on your screen.  We will answer as many questions as we can during the webinar.</a:t>
            </a:r>
          </a:p>
          <a:p>
            <a:pPr eaLnBrk="0" hangingPunct="0"/>
            <a:endParaRPr lang="en-US" sz="2400" dirty="0">
              <a:latin typeface="Calibri" pitchFamily="34" charset="0"/>
              <a:cs typeface="Times New Roman" pitchFamily="18" charset="0"/>
            </a:endParaRPr>
          </a:p>
          <a:p>
            <a:pPr eaLnBrk="0" hangingPunct="0">
              <a:buFont typeface="Arial" pitchFamily="34" charset="0"/>
              <a:buChar char="•"/>
            </a:pPr>
            <a:r>
              <a:rPr lang="en-US" sz="2400" dirty="0">
                <a:latin typeface="Calibri" pitchFamily="34" charset="0"/>
                <a:cs typeface="Times New Roman" pitchFamily="18" charset="0"/>
              </a:rPr>
              <a:t>     If you encounter problems with the audio or other technical problems during the webinar, please let us know via the ‘question’ </a:t>
            </a:r>
            <a:r>
              <a:rPr lang="en-US" sz="2400" dirty="0" smtClean="0">
                <a:latin typeface="Calibri" pitchFamily="34" charset="0"/>
                <a:cs typeface="Times New Roman" pitchFamily="18" charset="0"/>
              </a:rPr>
              <a:t>panel or by emailing Sally Dombrowski at dombrowski.sally@epa.gov.</a:t>
            </a:r>
            <a:endParaRPr lang="en-US" sz="2400" dirty="0">
              <a:latin typeface="Calibri" pitchFamily="34" charset="0"/>
              <a:cs typeface="Times New Roman" pitchFamily="18" charset="0"/>
            </a:endParaRPr>
          </a:p>
          <a:p>
            <a:pPr eaLnBrk="0" hangingPunct="0"/>
            <a:endParaRPr lang="en-US" sz="2400" dirty="0">
              <a:latin typeface="Calibri" pitchFamily="34" charset="0"/>
              <a:cs typeface="Times New Roman" pitchFamily="18" charset="0"/>
            </a:endParaRPr>
          </a:p>
          <a:p>
            <a:pPr eaLnBrk="0" hangingPunct="0">
              <a:buFont typeface="Arial" pitchFamily="34" charset="0"/>
              <a:buChar char="•"/>
            </a:pPr>
            <a:r>
              <a:rPr lang="en-US" sz="2400" dirty="0">
                <a:latin typeface="Calibri" pitchFamily="34" charset="0"/>
                <a:cs typeface="Times New Roman" pitchFamily="18" charset="0"/>
              </a:rPr>
              <a:t>    </a:t>
            </a:r>
            <a:r>
              <a:rPr lang="en-US" sz="2400" dirty="0" smtClean="0">
                <a:latin typeface="Calibri" pitchFamily="34" charset="0"/>
                <a:cs typeface="Times New Roman" pitchFamily="18" charset="0"/>
              </a:rPr>
              <a:t>We </a:t>
            </a:r>
            <a:r>
              <a:rPr lang="en-US" sz="2400" dirty="0">
                <a:latin typeface="Calibri" pitchFamily="34" charset="0"/>
                <a:cs typeface="Times New Roman" pitchFamily="18" charset="0"/>
              </a:rPr>
              <a:t>will begin </a:t>
            </a:r>
            <a:r>
              <a:rPr lang="en-US" sz="2400" dirty="0" smtClean="0">
                <a:latin typeface="Calibri" pitchFamily="34" charset="0"/>
                <a:cs typeface="Times New Roman" pitchFamily="18" charset="0"/>
              </a:rPr>
              <a:t>promptly at 2:00 pm (EST)</a:t>
            </a:r>
          </a:p>
          <a:p>
            <a:pPr eaLnBrk="0" hangingPunct="0">
              <a:buFont typeface="Arial" pitchFamily="34" charset="0"/>
              <a:buChar char="•"/>
            </a:pPr>
            <a:endParaRPr lang="en-US" sz="2400" dirty="0">
              <a:latin typeface="Calibri" pitchFamily="34" charset="0"/>
              <a:cs typeface="Times New Roman" pitchFamily="18" charset="0"/>
            </a:endParaRPr>
          </a:p>
          <a:p>
            <a:pPr eaLnBrk="0" hangingPunct="0"/>
            <a:endParaRPr lang="en-US" sz="1600" dirty="0">
              <a:latin typeface="Calibri" pitchFamily="34" charset="0"/>
              <a:cs typeface="Times New Roman" pitchFamily="18" charset="0"/>
            </a:endParaRPr>
          </a:p>
          <a:p>
            <a:pPr eaLnBrk="0" hangingPunct="0"/>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Concepts (3)</a:t>
            </a:r>
            <a:endParaRPr lang="en-US" dirty="0"/>
          </a:p>
        </p:txBody>
      </p:sp>
      <p:sp>
        <p:nvSpPr>
          <p:cNvPr id="3" name="Content Placeholder 2"/>
          <p:cNvSpPr>
            <a:spLocks noGrp="1"/>
          </p:cNvSpPr>
          <p:nvPr>
            <p:ph idx="1"/>
          </p:nvPr>
        </p:nvSpPr>
        <p:spPr>
          <a:xfrm>
            <a:off x="457200" y="1447800"/>
            <a:ext cx="8229600" cy="4525963"/>
          </a:xfrm>
        </p:spPr>
        <p:txBody>
          <a:bodyPr/>
          <a:lstStyle/>
          <a:p>
            <a:r>
              <a:rPr lang="en-US" sz="2800" dirty="0" smtClean="0"/>
              <a:t>Report Process-level, not facility level </a:t>
            </a:r>
          </a:p>
          <a:p>
            <a:pPr lvl="1"/>
            <a:r>
              <a:rPr lang="en-US" sz="2000" dirty="0" smtClean="0"/>
              <a:t>Ideally, emissions of all pollutants emitted from a process would be reported at the  process-level using a descriptive SCC and well-defined unit </a:t>
            </a:r>
          </a:p>
          <a:p>
            <a:pPr lvl="1"/>
            <a:r>
              <a:rPr lang="en-US" sz="2000" dirty="0" smtClean="0"/>
              <a:t>Your VOC HAPs should sum to LESS than (or equal to) your VOC</a:t>
            </a:r>
          </a:p>
          <a:p>
            <a:pPr lvl="1"/>
            <a:r>
              <a:rPr lang="en-US" sz="2000" dirty="0" smtClean="0"/>
              <a:t>Your Particulate HAPs plus lead should sum LESS than (or equal to) your PM-10</a:t>
            </a:r>
          </a:p>
          <a:p>
            <a:r>
              <a:rPr lang="en-US" sz="2800" dirty="0" smtClean="0"/>
              <a:t>If you report any pollutants at the facility-level, emissions could cause potential double counting and other problems –</a:t>
            </a:r>
          </a:p>
          <a:p>
            <a:pPr lvl="1"/>
            <a:r>
              <a:rPr lang="en-US" sz="2400" dirty="0" smtClean="0"/>
              <a:t>We saw this in some of the 2008 data - EPA data chosen ahead of SLT where found to be facility level</a:t>
            </a:r>
          </a:p>
          <a:p>
            <a:pPr>
              <a:buNone/>
            </a:pPr>
            <a:endParaRPr lang="en-US" dirty="0" smtClean="0"/>
          </a:p>
          <a:p>
            <a:pPr>
              <a:buNone/>
            </a:pPr>
            <a:endParaRPr lang="en-US" dirty="0" smtClean="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t="26563" r="77500" b="21875"/>
          <a:stretch>
            <a:fillRect/>
          </a:stretch>
        </p:blipFill>
        <p:spPr bwMode="auto">
          <a:xfrm>
            <a:off x="228600" y="1143000"/>
            <a:ext cx="2743200" cy="5029200"/>
          </a:xfrm>
          <a:prstGeom prst="rect">
            <a:avLst/>
          </a:prstGeom>
          <a:noFill/>
          <a:ln w="9525">
            <a:noFill/>
            <a:miter lim="800000"/>
            <a:headEnd/>
            <a:tailEnd/>
          </a:ln>
        </p:spPr>
      </p:pic>
      <p:sp>
        <p:nvSpPr>
          <p:cNvPr id="7" name="Left Arrow 6"/>
          <p:cNvSpPr/>
          <p:nvPr/>
        </p:nvSpPr>
        <p:spPr>
          <a:xfrm>
            <a:off x="2895600" y="2133600"/>
            <a:ext cx="1143000"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rot="20866338">
            <a:off x="1463555" y="3492866"/>
            <a:ext cx="2082027" cy="371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3"/>
          <p:cNvSpPr>
            <a:spLocks noGrp="1"/>
          </p:cNvSpPr>
          <p:nvPr>
            <p:ph type="title"/>
          </p:nvPr>
        </p:nvSpPr>
        <p:spPr>
          <a:xfrm>
            <a:off x="0" y="0"/>
            <a:ext cx="8839200" cy="1143000"/>
          </a:xfrm>
        </p:spPr>
        <p:txBody>
          <a:bodyPr>
            <a:noAutofit/>
          </a:bodyPr>
          <a:lstStyle/>
          <a:p>
            <a:r>
              <a:rPr lang="en-US" sz="3600" dirty="0" smtClean="0"/>
              <a:t>Submitting Your Point Inventory (Emissions)</a:t>
            </a:r>
            <a:endParaRPr lang="en-US" sz="3600" dirty="0"/>
          </a:p>
        </p:txBody>
      </p:sp>
      <p:sp>
        <p:nvSpPr>
          <p:cNvPr id="15" name="TextBox 14"/>
          <p:cNvSpPr txBox="1"/>
          <p:nvPr/>
        </p:nvSpPr>
        <p:spPr>
          <a:xfrm>
            <a:off x="3200400" y="1295400"/>
            <a:ext cx="5562600" cy="954107"/>
          </a:xfrm>
          <a:prstGeom prst="rect">
            <a:avLst/>
          </a:prstGeom>
          <a:noFill/>
        </p:spPr>
        <p:txBody>
          <a:bodyPr wrap="square" rtlCol="0">
            <a:spAutoFit/>
          </a:bodyPr>
          <a:lstStyle/>
          <a:p>
            <a:r>
              <a:rPr lang="en-US" sz="2800" dirty="0" smtClean="0">
                <a:solidFill>
                  <a:srgbClr val="4040FA"/>
                </a:solidFill>
              </a:rPr>
              <a:t>7 Tables Required as highlighted</a:t>
            </a:r>
          </a:p>
          <a:p>
            <a:pPr algn="ctr"/>
            <a:r>
              <a:rPr lang="en-US" sz="2800" dirty="0" smtClean="0">
                <a:solidFill>
                  <a:srgbClr val="4040FA"/>
                </a:solidFill>
              </a:rPr>
              <a:t>“Staging Tables”</a:t>
            </a:r>
            <a:endParaRPr lang="en-US" sz="2800" dirty="0">
              <a:solidFill>
                <a:srgbClr val="4040FA"/>
              </a:solidFill>
            </a:endParaRPr>
          </a:p>
        </p:txBody>
      </p:sp>
      <p:sp>
        <p:nvSpPr>
          <p:cNvPr id="16" name="TextBox 15"/>
          <p:cNvSpPr txBox="1"/>
          <p:nvPr/>
        </p:nvSpPr>
        <p:spPr>
          <a:xfrm>
            <a:off x="3581400" y="2362200"/>
            <a:ext cx="4953000" cy="1200329"/>
          </a:xfrm>
          <a:prstGeom prst="rect">
            <a:avLst/>
          </a:prstGeom>
          <a:noFill/>
        </p:spPr>
        <p:txBody>
          <a:bodyPr wrap="square" rtlCol="0">
            <a:spAutoFit/>
          </a:bodyPr>
          <a:lstStyle/>
          <a:p>
            <a:r>
              <a:rPr lang="en-US" sz="2400" dirty="0" smtClean="0"/>
              <a:t>CERS and </a:t>
            </a:r>
            <a:r>
              <a:rPr lang="en-US" sz="2400" dirty="0" err="1" smtClean="0"/>
              <a:t>ExchangeHeader</a:t>
            </a:r>
            <a:r>
              <a:rPr lang="en-US" sz="2400" dirty="0" smtClean="0"/>
              <a:t> are the “Administrative” Tables and the others contain your data</a:t>
            </a:r>
            <a:endParaRPr lang="en-US" sz="2400" dirty="0"/>
          </a:p>
        </p:txBody>
      </p:sp>
      <p:sp>
        <p:nvSpPr>
          <p:cNvPr id="17" name="TextBox 16"/>
          <p:cNvSpPr txBox="1"/>
          <p:nvPr/>
        </p:nvSpPr>
        <p:spPr>
          <a:xfrm>
            <a:off x="3048000" y="3733800"/>
            <a:ext cx="6096000" cy="3877985"/>
          </a:xfrm>
          <a:prstGeom prst="rect">
            <a:avLst/>
          </a:prstGeom>
          <a:noFill/>
        </p:spPr>
        <p:txBody>
          <a:bodyPr wrap="square" rtlCol="0">
            <a:spAutoFit/>
          </a:bodyPr>
          <a:lstStyle/>
          <a:p>
            <a:r>
              <a:rPr lang="en-US" u="sng" dirty="0" smtClean="0"/>
              <a:t>CERS</a:t>
            </a:r>
          </a:p>
          <a:p>
            <a:pPr>
              <a:buFont typeface="Arial" pitchFamily="34" charset="0"/>
              <a:buChar char="•"/>
            </a:pPr>
            <a:r>
              <a:rPr lang="en-US" sz="1600" dirty="0" smtClean="0"/>
              <a:t>User identifier:   </a:t>
            </a:r>
            <a:r>
              <a:rPr lang="en-US" sz="1600" b="1" dirty="0" smtClean="0"/>
              <a:t>must be </a:t>
            </a:r>
            <a:r>
              <a:rPr lang="en-US" sz="1600" dirty="0" smtClean="0"/>
              <a:t>registered EIS account ID (email) with CDX submittal privileges</a:t>
            </a:r>
          </a:p>
          <a:p>
            <a:pPr>
              <a:buFont typeface="Arial" pitchFamily="34" charset="0"/>
              <a:buChar char="•"/>
            </a:pPr>
            <a:r>
              <a:rPr lang="en-US" sz="1600" dirty="0" smtClean="0"/>
              <a:t>Program System Code:  identifiers in your table</a:t>
            </a:r>
          </a:p>
          <a:p>
            <a:pPr>
              <a:buFont typeface="Arial" pitchFamily="34" charset="0"/>
              <a:buChar char="•"/>
            </a:pPr>
            <a:r>
              <a:rPr lang="en-US" sz="1600" dirty="0" smtClean="0"/>
              <a:t>Emissions Year:  e.g., </a:t>
            </a:r>
            <a:r>
              <a:rPr lang="en-US" sz="1600" b="1" dirty="0" smtClean="0"/>
              <a:t>2011</a:t>
            </a:r>
          </a:p>
          <a:p>
            <a:endParaRPr lang="en-US" sz="1200" dirty="0"/>
          </a:p>
          <a:p>
            <a:r>
              <a:rPr lang="en-US" u="sng" dirty="0" err="1" smtClean="0"/>
              <a:t>ExchangeHeader</a:t>
            </a:r>
            <a:endParaRPr lang="en-US" u="sng" dirty="0" smtClean="0"/>
          </a:p>
          <a:p>
            <a:r>
              <a:rPr lang="en-US" sz="1600" dirty="0" smtClean="0"/>
              <a:t>Your name, Org, Doc title, keywords, comments</a:t>
            </a:r>
          </a:p>
          <a:p>
            <a:r>
              <a:rPr lang="en-US" sz="1600" dirty="0" err="1" smtClean="0"/>
              <a:t>DataFlowName</a:t>
            </a:r>
            <a:r>
              <a:rPr lang="en-US" sz="1600" dirty="0" smtClean="0"/>
              <a:t>:  must be </a:t>
            </a:r>
            <a:r>
              <a:rPr lang="en-US" sz="1600" b="1" dirty="0" smtClean="0"/>
              <a:t>EIS_v1_0</a:t>
            </a:r>
          </a:p>
          <a:p>
            <a:r>
              <a:rPr lang="en-US" sz="1600" dirty="0" smtClean="0"/>
              <a:t>Property-</a:t>
            </a:r>
            <a:r>
              <a:rPr lang="en-US" sz="1600" dirty="0" err="1" smtClean="0"/>
              <a:t>SubmissionType</a:t>
            </a:r>
            <a:r>
              <a:rPr lang="en-US" sz="1600" dirty="0" smtClean="0"/>
              <a:t>:  must be either </a:t>
            </a:r>
            <a:r>
              <a:rPr lang="en-US" sz="1600" b="1" dirty="0" smtClean="0"/>
              <a:t>QA</a:t>
            </a:r>
            <a:r>
              <a:rPr lang="en-US" sz="1600" dirty="0" smtClean="0"/>
              <a:t> or </a:t>
            </a:r>
            <a:r>
              <a:rPr lang="en-US" sz="1600" b="1" dirty="0" smtClean="0"/>
              <a:t>Production</a:t>
            </a:r>
          </a:p>
          <a:p>
            <a:r>
              <a:rPr lang="en-US" sz="1600" dirty="0" smtClean="0"/>
              <a:t>Property-</a:t>
            </a:r>
            <a:r>
              <a:rPr lang="en-US" sz="1600" dirty="0" err="1" smtClean="0"/>
              <a:t>DataCategory</a:t>
            </a:r>
            <a:r>
              <a:rPr lang="en-US" sz="1600" dirty="0" smtClean="0"/>
              <a:t>:  must be </a:t>
            </a:r>
            <a:r>
              <a:rPr lang="en-US" sz="1600" b="1" dirty="0" smtClean="0"/>
              <a:t>Point </a:t>
            </a:r>
            <a:r>
              <a:rPr lang="en-US" sz="1600" dirty="0" smtClean="0"/>
              <a:t>if you are submitting your Point Inventory.</a:t>
            </a:r>
          </a:p>
          <a:p>
            <a:endParaRPr lang="en-US" b="1" dirty="0" smtClean="0"/>
          </a:p>
          <a:p>
            <a:endParaRPr lang="en-US" sz="1200" dirty="0" smtClean="0"/>
          </a:p>
          <a:p>
            <a:endParaRPr lang="en-US" sz="1200" dirty="0"/>
          </a:p>
          <a:p>
            <a:endParaRPr lang="en-US" sz="1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715962"/>
          </a:xfrm>
        </p:spPr>
        <p:txBody>
          <a:bodyPr/>
          <a:lstStyle/>
          <a:p>
            <a:pPr eaLnBrk="1" hangingPunct="1"/>
            <a:r>
              <a:rPr lang="en-US" sz="3600" dirty="0" smtClean="0"/>
              <a:t>How to Populate the Tables for Your Point Inventory Submittal (1)</a:t>
            </a:r>
          </a:p>
        </p:txBody>
      </p:sp>
      <p:sp>
        <p:nvSpPr>
          <p:cNvPr id="11267" name="Rectangle 3"/>
          <p:cNvSpPr>
            <a:spLocks noGrp="1" noChangeArrowheads="1"/>
          </p:cNvSpPr>
          <p:nvPr>
            <p:ph type="body" idx="1"/>
          </p:nvPr>
        </p:nvSpPr>
        <p:spPr>
          <a:xfrm>
            <a:off x="381000" y="1295400"/>
            <a:ext cx="8229600" cy="5135563"/>
          </a:xfrm>
        </p:spPr>
        <p:txBody>
          <a:bodyPr/>
          <a:lstStyle/>
          <a:p>
            <a:pPr eaLnBrk="1" hangingPunct="1">
              <a:lnSpc>
                <a:spcPct val="80000"/>
              </a:lnSpc>
            </a:pPr>
            <a:r>
              <a:rPr lang="en-US" sz="2000" dirty="0" smtClean="0"/>
              <a:t>Facility Site - Required</a:t>
            </a:r>
          </a:p>
          <a:p>
            <a:pPr lvl="1" eaLnBrk="1" hangingPunct="1">
              <a:lnSpc>
                <a:spcPct val="80000"/>
              </a:lnSpc>
            </a:pPr>
            <a:r>
              <a:rPr lang="en-US" sz="1800" dirty="0" smtClean="0">
                <a:solidFill>
                  <a:srgbClr val="FF0000"/>
                </a:solidFill>
              </a:rPr>
              <a:t>Facility Site Identifier and Facility Site Program System Code, </a:t>
            </a:r>
            <a:r>
              <a:rPr lang="en-US" sz="1800" b="1" dirty="0" smtClean="0">
                <a:solidFill>
                  <a:srgbClr val="FF0000"/>
                </a:solidFill>
              </a:rPr>
              <a:t>OR</a:t>
            </a:r>
          </a:p>
          <a:p>
            <a:pPr lvl="1" eaLnBrk="1" hangingPunct="1">
              <a:lnSpc>
                <a:spcPct val="80000"/>
              </a:lnSpc>
            </a:pPr>
            <a:r>
              <a:rPr lang="en-US" sz="1800" dirty="0" smtClean="0">
                <a:solidFill>
                  <a:srgbClr val="FF0000"/>
                </a:solidFill>
              </a:rPr>
              <a:t>EIS Facility Site Identifier</a:t>
            </a:r>
          </a:p>
          <a:p>
            <a:pPr lvl="1" eaLnBrk="1" hangingPunct="1">
              <a:lnSpc>
                <a:spcPct val="80000"/>
              </a:lnSpc>
            </a:pPr>
            <a:r>
              <a:rPr lang="en-US" sz="1800" dirty="0" smtClean="0">
                <a:solidFill>
                  <a:srgbClr val="FF0000"/>
                </a:solidFill>
              </a:rPr>
              <a:t>State/County FIPS or Tribal Code</a:t>
            </a:r>
          </a:p>
          <a:p>
            <a:pPr eaLnBrk="1" hangingPunct="1">
              <a:lnSpc>
                <a:spcPct val="80000"/>
              </a:lnSpc>
            </a:pPr>
            <a:r>
              <a:rPr lang="en-US" sz="2000" dirty="0" smtClean="0"/>
              <a:t>Emissions Unit - Required</a:t>
            </a:r>
          </a:p>
          <a:p>
            <a:pPr lvl="1" eaLnBrk="1" hangingPunct="1">
              <a:lnSpc>
                <a:spcPct val="80000"/>
              </a:lnSpc>
            </a:pPr>
            <a:r>
              <a:rPr lang="en-US" sz="1800" dirty="0" smtClean="0"/>
              <a:t>Facility Site Identifier and Facility Site Program System Code, </a:t>
            </a:r>
            <a:r>
              <a:rPr lang="en-US" sz="1800" b="1" dirty="0" smtClean="0"/>
              <a:t>OR</a:t>
            </a:r>
          </a:p>
          <a:p>
            <a:pPr lvl="1" eaLnBrk="1" hangingPunct="1">
              <a:lnSpc>
                <a:spcPct val="80000"/>
              </a:lnSpc>
            </a:pPr>
            <a:r>
              <a:rPr lang="en-US" sz="1800" dirty="0" smtClean="0"/>
              <a:t>EIS Facility Site Identifier</a:t>
            </a:r>
          </a:p>
          <a:p>
            <a:pPr lvl="1" eaLnBrk="1" hangingPunct="1">
              <a:lnSpc>
                <a:spcPct val="80000"/>
              </a:lnSpc>
            </a:pPr>
            <a:r>
              <a:rPr lang="en-US" sz="1800" dirty="0" smtClean="0"/>
              <a:t>State/County FIPS or Tribal Code</a:t>
            </a:r>
          </a:p>
          <a:p>
            <a:pPr lvl="1" eaLnBrk="1" hangingPunct="1">
              <a:lnSpc>
                <a:spcPct val="80000"/>
              </a:lnSpc>
            </a:pPr>
            <a:r>
              <a:rPr lang="en-US" sz="1800" dirty="0" smtClean="0">
                <a:solidFill>
                  <a:srgbClr val="FF0000"/>
                </a:solidFill>
              </a:rPr>
              <a:t>Unit Identifier and Unit Program System Code, </a:t>
            </a:r>
            <a:r>
              <a:rPr lang="en-US" sz="1800" b="1" dirty="0" smtClean="0">
                <a:solidFill>
                  <a:srgbClr val="FF0000"/>
                </a:solidFill>
              </a:rPr>
              <a:t>OR</a:t>
            </a:r>
          </a:p>
          <a:p>
            <a:pPr lvl="1" eaLnBrk="1" hangingPunct="1">
              <a:lnSpc>
                <a:spcPct val="80000"/>
              </a:lnSpc>
            </a:pPr>
            <a:r>
              <a:rPr lang="en-US" sz="1800" dirty="0" smtClean="0">
                <a:solidFill>
                  <a:srgbClr val="FF0000"/>
                </a:solidFill>
              </a:rPr>
              <a:t>EIS Emissions Unit Identifier</a:t>
            </a:r>
          </a:p>
          <a:p>
            <a:pPr eaLnBrk="1" hangingPunct="1">
              <a:lnSpc>
                <a:spcPct val="80000"/>
              </a:lnSpc>
            </a:pPr>
            <a:r>
              <a:rPr lang="en-US" sz="2000" dirty="0" smtClean="0"/>
              <a:t>Emissions Process - Required</a:t>
            </a:r>
          </a:p>
          <a:p>
            <a:pPr lvl="1" eaLnBrk="1" hangingPunct="1">
              <a:lnSpc>
                <a:spcPct val="80000"/>
              </a:lnSpc>
            </a:pPr>
            <a:r>
              <a:rPr lang="en-US" sz="1800" dirty="0" smtClean="0"/>
              <a:t>Facility Site Identifier and Facility Site Program System Code, </a:t>
            </a:r>
            <a:r>
              <a:rPr lang="en-US" sz="1800" b="1" dirty="0" smtClean="0"/>
              <a:t>OR</a:t>
            </a:r>
          </a:p>
          <a:p>
            <a:pPr lvl="1" eaLnBrk="1" hangingPunct="1">
              <a:lnSpc>
                <a:spcPct val="80000"/>
              </a:lnSpc>
            </a:pPr>
            <a:r>
              <a:rPr lang="en-US" sz="1800" dirty="0" smtClean="0"/>
              <a:t>EIS Facility Site Identifier</a:t>
            </a:r>
          </a:p>
          <a:p>
            <a:pPr lvl="1" eaLnBrk="1" hangingPunct="1">
              <a:lnSpc>
                <a:spcPct val="80000"/>
              </a:lnSpc>
            </a:pPr>
            <a:r>
              <a:rPr lang="en-US" sz="1800" dirty="0" smtClean="0"/>
              <a:t>State/County FIPS or Tribal Code</a:t>
            </a:r>
          </a:p>
          <a:p>
            <a:pPr lvl="1" eaLnBrk="1" hangingPunct="1">
              <a:lnSpc>
                <a:spcPct val="80000"/>
              </a:lnSpc>
            </a:pPr>
            <a:r>
              <a:rPr lang="en-US" sz="1800" dirty="0" smtClean="0"/>
              <a:t>Unit Identifier and Unit Program System Code, </a:t>
            </a:r>
            <a:r>
              <a:rPr lang="en-US" sz="1800" b="1" dirty="0" smtClean="0"/>
              <a:t>OR</a:t>
            </a:r>
          </a:p>
          <a:p>
            <a:pPr lvl="1" eaLnBrk="1" hangingPunct="1">
              <a:lnSpc>
                <a:spcPct val="80000"/>
              </a:lnSpc>
            </a:pPr>
            <a:r>
              <a:rPr lang="en-US" sz="1800" dirty="0" smtClean="0"/>
              <a:t>EIS Emissions Unit Identifier</a:t>
            </a:r>
          </a:p>
          <a:p>
            <a:pPr lvl="1" eaLnBrk="1" hangingPunct="1">
              <a:lnSpc>
                <a:spcPct val="80000"/>
              </a:lnSpc>
            </a:pPr>
            <a:r>
              <a:rPr lang="en-US" sz="1800" dirty="0" smtClean="0">
                <a:solidFill>
                  <a:srgbClr val="FF0000"/>
                </a:solidFill>
              </a:rPr>
              <a:t>Emissions Process Identifier and Process Program System Code, </a:t>
            </a:r>
            <a:r>
              <a:rPr lang="en-US" sz="1800" b="1" dirty="0" smtClean="0">
                <a:solidFill>
                  <a:srgbClr val="FF0000"/>
                </a:solidFill>
              </a:rPr>
              <a:t>OR</a:t>
            </a:r>
          </a:p>
          <a:p>
            <a:pPr lvl="1" eaLnBrk="1" hangingPunct="1">
              <a:lnSpc>
                <a:spcPct val="80000"/>
              </a:lnSpc>
            </a:pPr>
            <a:r>
              <a:rPr lang="en-US" sz="1800" dirty="0" smtClean="0">
                <a:solidFill>
                  <a:srgbClr val="FF0000"/>
                </a:solidFill>
              </a:rPr>
              <a:t>EIS Emission Process Identifier</a:t>
            </a:r>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dirty="0" smtClean="0"/>
              <a:t>How to Populate the Tables for Your Point Inventory Submittal (2)</a:t>
            </a:r>
          </a:p>
        </p:txBody>
      </p:sp>
      <p:sp>
        <p:nvSpPr>
          <p:cNvPr id="12291" name="Rectangle 3"/>
          <p:cNvSpPr>
            <a:spLocks noGrp="1" noChangeArrowheads="1"/>
          </p:cNvSpPr>
          <p:nvPr>
            <p:ph type="body" idx="1"/>
          </p:nvPr>
        </p:nvSpPr>
        <p:spPr>
          <a:xfrm>
            <a:off x="304800" y="1752600"/>
            <a:ext cx="8229600" cy="4525963"/>
          </a:xfrm>
        </p:spPr>
        <p:txBody>
          <a:bodyPr/>
          <a:lstStyle/>
          <a:p>
            <a:pPr eaLnBrk="1" hangingPunct="1">
              <a:lnSpc>
                <a:spcPct val="80000"/>
              </a:lnSpc>
            </a:pPr>
            <a:r>
              <a:rPr lang="en-US" sz="2000" dirty="0" smtClean="0"/>
              <a:t>Reporting Period – Required</a:t>
            </a:r>
          </a:p>
          <a:p>
            <a:pPr lvl="1" eaLnBrk="1" hangingPunct="1">
              <a:lnSpc>
                <a:spcPct val="80000"/>
              </a:lnSpc>
            </a:pPr>
            <a:r>
              <a:rPr lang="en-US" sz="1800" dirty="0" smtClean="0"/>
              <a:t>Facility Site Identifier and Facility Site Program System Code, </a:t>
            </a:r>
            <a:r>
              <a:rPr lang="en-US" sz="1800" b="1" dirty="0" smtClean="0"/>
              <a:t>OR</a:t>
            </a:r>
          </a:p>
          <a:p>
            <a:pPr lvl="1" eaLnBrk="1" hangingPunct="1">
              <a:lnSpc>
                <a:spcPct val="80000"/>
              </a:lnSpc>
            </a:pPr>
            <a:r>
              <a:rPr lang="en-US" sz="1800" dirty="0" smtClean="0"/>
              <a:t>EIS Facility Site Identifier</a:t>
            </a:r>
          </a:p>
          <a:p>
            <a:pPr lvl="1" eaLnBrk="1" hangingPunct="1">
              <a:lnSpc>
                <a:spcPct val="80000"/>
              </a:lnSpc>
            </a:pPr>
            <a:r>
              <a:rPr lang="en-US" sz="1800" dirty="0" smtClean="0"/>
              <a:t>State/County FIPS or Tribal Code</a:t>
            </a:r>
          </a:p>
          <a:p>
            <a:pPr lvl="1" eaLnBrk="1" hangingPunct="1">
              <a:lnSpc>
                <a:spcPct val="80000"/>
              </a:lnSpc>
            </a:pPr>
            <a:r>
              <a:rPr lang="en-US" sz="1800" dirty="0" smtClean="0"/>
              <a:t>Unit Identifier and Unit Program System Code, </a:t>
            </a:r>
            <a:r>
              <a:rPr lang="en-US" sz="1800" b="1" dirty="0" smtClean="0"/>
              <a:t>OR</a:t>
            </a:r>
          </a:p>
          <a:p>
            <a:pPr lvl="1" eaLnBrk="1" hangingPunct="1">
              <a:lnSpc>
                <a:spcPct val="80000"/>
              </a:lnSpc>
            </a:pPr>
            <a:r>
              <a:rPr lang="en-US" sz="1800" dirty="0" smtClean="0"/>
              <a:t>EIS Emissions Unit Identifier</a:t>
            </a:r>
          </a:p>
          <a:p>
            <a:pPr lvl="1" eaLnBrk="1" hangingPunct="1">
              <a:lnSpc>
                <a:spcPct val="80000"/>
              </a:lnSpc>
            </a:pPr>
            <a:r>
              <a:rPr lang="en-US" sz="1800" dirty="0" smtClean="0"/>
              <a:t>Emissions Process Identifier and Process Program System Code, </a:t>
            </a:r>
            <a:r>
              <a:rPr lang="en-US" sz="1800" b="1" dirty="0" smtClean="0"/>
              <a:t>OR</a:t>
            </a:r>
          </a:p>
          <a:p>
            <a:pPr lvl="1" eaLnBrk="1" hangingPunct="1">
              <a:lnSpc>
                <a:spcPct val="80000"/>
              </a:lnSpc>
            </a:pPr>
            <a:r>
              <a:rPr lang="en-US" sz="1800" dirty="0" smtClean="0"/>
              <a:t>EIS Emission Process Identifier</a:t>
            </a:r>
          </a:p>
          <a:p>
            <a:pPr lvl="1" eaLnBrk="1" hangingPunct="1">
              <a:lnSpc>
                <a:spcPct val="80000"/>
              </a:lnSpc>
            </a:pPr>
            <a:r>
              <a:rPr lang="en-US" sz="1800" b="1" dirty="0" smtClean="0">
                <a:solidFill>
                  <a:srgbClr val="FF0000"/>
                </a:solidFill>
              </a:rPr>
              <a:t>Reporting Period Type Code  -- A for annual</a:t>
            </a:r>
          </a:p>
          <a:p>
            <a:pPr lvl="1" eaLnBrk="1" hangingPunct="1">
              <a:lnSpc>
                <a:spcPct val="80000"/>
              </a:lnSpc>
            </a:pPr>
            <a:r>
              <a:rPr lang="en-US" sz="1800" b="1" dirty="0" smtClean="0">
                <a:solidFill>
                  <a:srgbClr val="FF0000"/>
                </a:solidFill>
              </a:rPr>
              <a:t>Emissions Operating Type Code --- R for routine</a:t>
            </a:r>
          </a:p>
          <a:p>
            <a:pPr eaLnBrk="1" hangingPunct="1">
              <a:lnSpc>
                <a:spcPct val="80000"/>
              </a:lnSpc>
            </a:pPr>
            <a:r>
              <a:rPr lang="en-US" sz="2000" dirty="0" smtClean="0"/>
              <a:t>Reporting Period – Optional</a:t>
            </a:r>
          </a:p>
          <a:p>
            <a:pPr lvl="1" eaLnBrk="1" hangingPunct="1">
              <a:lnSpc>
                <a:spcPct val="80000"/>
              </a:lnSpc>
            </a:pPr>
            <a:r>
              <a:rPr lang="en-US" sz="1800" dirty="0" smtClean="0"/>
              <a:t>Start Date / End Date for </a:t>
            </a:r>
            <a:r>
              <a:rPr lang="en-US" sz="1800" u="sng" dirty="0" smtClean="0"/>
              <a:t>episodic reporting only</a:t>
            </a:r>
          </a:p>
          <a:p>
            <a:pPr lvl="1" eaLnBrk="1" hangingPunct="1">
              <a:lnSpc>
                <a:spcPct val="80000"/>
              </a:lnSpc>
            </a:pPr>
            <a:r>
              <a:rPr lang="en-US" sz="1800" dirty="0" smtClean="0"/>
              <a:t>Activity (e.g., throughput ) fields– if you provide, must have these all 4 together (1) Calculation parameter value, (2) Calculation Material Code, (3)Calculation Parameter Type Code, (4) Calculation UOM</a:t>
            </a:r>
          </a:p>
          <a:p>
            <a:pPr lvl="1" eaLnBrk="1" hangingPunct="1">
              <a:lnSpc>
                <a:spcPct val="80000"/>
              </a:lnSpc>
            </a:pPr>
            <a:r>
              <a:rPr lang="en-US" sz="1800" dirty="0" smtClean="0"/>
              <a:t>Optional Activity fields --  Data Year, Data Source</a:t>
            </a:r>
          </a:p>
          <a:p>
            <a:pPr lvl="1" eaLnBrk="1" hangingPunct="1">
              <a:lnSpc>
                <a:spcPct val="80000"/>
              </a:lnSpc>
            </a:pPr>
            <a:r>
              <a:rPr lang="en-US" sz="1800" dirty="0" smtClean="0"/>
              <a:t>Reporting Period Comment</a:t>
            </a:r>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152400"/>
            <a:ext cx="8229600" cy="639762"/>
          </a:xfrm>
        </p:spPr>
        <p:txBody>
          <a:bodyPr/>
          <a:lstStyle/>
          <a:p>
            <a:pPr eaLnBrk="1" hangingPunct="1"/>
            <a:r>
              <a:rPr lang="en-US" sz="3200" dirty="0" smtClean="0"/>
              <a:t>How to Populate the Tables for Your Point Inventory Submittal (3)</a:t>
            </a:r>
          </a:p>
        </p:txBody>
      </p:sp>
      <p:sp>
        <p:nvSpPr>
          <p:cNvPr id="13315" name="Rectangle 3"/>
          <p:cNvSpPr>
            <a:spLocks noGrp="1" noChangeArrowheads="1"/>
          </p:cNvSpPr>
          <p:nvPr>
            <p:ph type="body" idx="1"/>
          </p:nvPr>
        </p:nvSpPr>
        <p:spPr>
          <a:xfrm>
            <a:off x="457200" y="1066800"/>
            <a:ext cx="8229600" cy="5791200"/>
          </a:xfrm>
        </p:spPr>
        <p:txBody>
          <a:bodyPr/>
          <a:lstStyle/>
          <a:p>
            <a:pPr eaLnBrk="1" hangingPunct="1">
              <a:lnSpc>
                <a:spcPct val="90000"/>
              </a:lnSpc>
            </a:pPr>
            <a:r>
              <a:rPr lang="en-US" sz="2000" dirty="0" smtClean="0"/>
              <a:t>Emissions – Required</a:t>
            </a:r>
          </a:p>
          <a:p>
            <a:pPr lvl="1" eaLnBrk="1" hangingPunct="1">
              <a:lnSpc>
                <a:spcPct val="90000"/>
              </a:lnSpc>
            </a:pPr>
            <a:r>
              <a:rPr lang="en-US" sz="1800" dirty="0" smtClean="0"/>
              <a:t>Facility Site Identifier and Facility Site Program System Code, </a:t>
            </a:r>
            <a:r>
              <a:rPr lang="en-US" sz="1800" b="1" dirty="0" smtClean="0"/>
              <a:t>OR</a:t>
            </a:r>
          </a:p>
          <a:p>
            <a:pPr lvl="1" eaLnBrk="1" hangingPunct="1">
              <a:lnSpc>
                <a:spcPct val="90000"/>
              </a:lnSpc>
            </a:pPr>
            <a:r>
              <a:rPr lang="en-US" sz="1800" dirty="0" smtClean="0"/>
              <a:t>EIS Facility Site Identifier</a:t>
            </a:r>
          </a:p>
          <a:p>
            <a:pPr lvl="1" eaLnBrk="1" hangingPunct="1">
              <a:lnSpc>
                <a:spcPct val="90000"/>
              </a:lnSpc>
            </a:pPr>
            <a:r>
              <a:rPr lang="en-US" sz="1800" dirty="0" smtClean="0"/>
              <a:t>State/County FIPS or Tribal Code</a:t>
            </a:r>
          </a:p>
          <a:p>
            <a:pPr lvl="1" eaLnBrk="1" hangingPunct="1">
              <a:lnSpc>
                <a:spcPct val="90000"/>
              </a:lnSpc>
            </a:pPr>
            <a:r>
              <a:rPr lang="en-US" sz="1800" dirty="0" smtClean="0"/>
              <a:t>Unit Identifier and Unit Program System Code, </a:t>
            </a:r>
            <a:r>
              <a:rPr lang="en-US" sz="1800" b="1" dirty="0" smtClean="0"/>
              <a:t>OR</a:t>
            </a:r>
          </a:p>
          <a:p>
            <a:pPr lvl="1" eaLnBrk="1" hangingPunct="1">
              <a:lnSpc>
                <a:spcPct val="90000"/>
              </a:lnSpc>
            </a:pPr>
            <a:r>
              <a:rPr lang="en-US" sz="1800" dirty="0" smtClean="0"/>
              <a:t>EIS Emissions Unit Identifier</a:t>
            </a:r>
          </a:p>
          <a:p>
            <a:pPr lvl="1" eaLnBrk="1" hangingPunct="1">
              <a:lnSpc>
                <a:spcPct val="90000"/>
              </a:lnSpc>
            </a:pPr>
            <a:r>
              <a:rPr lang="en-US" sz="1800" dirty="0" smtClean="0"/>
              <a:t>Emissions Process Identifier and Process Program System Code, </a:t>
            </a:r>
            <a:r>
              <a:rPr lang="en-US" sz="1800" b="1" dirty="0" smtClean="0"/>
              <a:t>OR</a:t>
            </a:r>
          </a:p>
          <a:p>
            <a:pPr lvl="1" eaLnBrk="1" hangingPunct="1">
              <a:lnSpc>
                <a:spcPct val="90000"/>
              </a:lnSpc>
            </a:pPr>
            <a:r>
              <a:rPr lang="en-US" sz="1800" dirty="0" smtClean="0"/>
              <a:t>EIS Emission Process Identifier</a:t>
            </a:r>
          </a:p>
          <a:p>
            <a:pPr lvl="1" eaLnBrk="1" hangingPunct="1">
              <a:lnSpc>
                <a:spcPct val="90000"/>
              </a:lnSpc>
            </a:pPr>
            <a:r>
              <a:rPr lang="en-US" sz="1800" dirty="0" smtClean="0"/>
              <a:t>Reporting Period Type Code</a:t>
            </a:r>
          </a:p>
          <a:p>
            <a:pPr lvl="1" eaLnBrk="1" hangingPunct="1">
              <a:lnSpc>
                <a:spcPct val="90000"/>
              </a:lnSpc>
            </a:pPr>
            <a:r>
              <a:rPr lang="en-US" sz="1800" dirty="0" smtClean="0"/>
              <a:t>Emissions Operating Type Code</a:t>
            </a:r>
          </a:p>
          <a:p>
            <a:pPr lvl="2" eaLnBrk="1" hangingPunct="1">
              <a:lnSpc>
                <a:spcPct val="90000"/>
              </a:lnSpc>
            </a:pPr>
            <a:r>
              <a:rPr lang="en-US" sz="1600" dirty="0" smtClean="0"/>
              <a:t>Each record must have at least one Reporting Code of “A” (annual) and one Emissions Operating  Type Code of “R” (Routine)</a:t>
            </a:r>
          </a:p>
          <a:p>
            <a:pPr lvl="1" eaLnBrk="1" hangingPunct="1">
              <a:lnSpc>
                <a:spcPct val="90000"/>
              </a:lnSpc>
            </a:pPr>
            <a:r>
              <a:rPr lang="en-US" sz="1800" b="1" dirty="0" smtClean="0">
                <a:solidFill>
                  <a:srgbClr val="FF0000"/>
                </a:solidFill>
              </a:rPr>
              <a:t>Pollutant Code</a:t>
            </a:r>
          </a:p>
          <a:p>
            <a:pPr lvl="1" eaLnBrk="1" hangingPunct="1">
              <a:lnSpc>
                <a:spcPct val="90000"/>
              </a:lnSpc>
            </a:pPr>
            <a:r>
              <a:rPr lang="en-US" sz="1800" b="1" dirty="0" smtClean="0">
                <a:solidFill>
                  <a:srgbClr val="FF0000"/>
                </a:solidFill>
              </a:rPr>
              <a:t>Total Emissions and UOM</a:t>
            </a:r>
          </a:p>
          <a:p>
            <a:pPr lvl="1" eaLnBrk="1" hangingPunct="1">
              <a:lnSpc>
                <a:spcPct val="90000"/>
              </a:lnSpc>
            </a:pPr>
            <a:r>
              <a:rPr lang="en-US" sz="1800" b="1" dirty="0" smtClean="0">
                <a:solidFill>
                  <a:srgbClr val="FF0000"/>
                </a:solidFill>
              </a:rPr>
              <a:t>Emission Calculation Method Code</a:t>
            </a:r>
          </a:p>
          <a:p>
            <a:pPr eaLnBrk="1" hangingPunct="1">
              <a:lnSpc>
                <a:spcPct val="90000"/>
              </a:lnSpc>
            </a:pPr>
            <a:r>
              <a:rPr lang="en-US" sz="2000" dirty="0" smtClean="0"/>
              <a:t>Optional </a:t>
            </a:r>
            <a:r>
              <a:rPr lang="en-US" sz="2000" dirty="0" smtClean="0">
                <a:solidFill>
                  <a:srgbClr val="4040FA"/>
                </a:solidFill>
              </a:rPr>
              <a:t>BUT DESIRED</a:t>
            </a:r>
          </a:p>
          <a:p>
            <a:pPr lvl="1" eaLnBrk="1" hangingPunct="1">
              <a:lnSpc>
                <a:spcPct val="90000"/>
              </a:lnSpc>
            </a:pPr>
            <a:r>
              <a:rPr lang="en-US" sz="1800" dirty="0" smtClean="0">
                <a:solidFill>
                  <a:srgbClr val="4040FA"/>
                </a:solidFill>
              </a:rPr>
              <a:t>Emission Factor, EF Numerator and Denominator, Factor Text</a:t>
            </a:r>
          </a:p>
          <a:p>
            <a:pPr lvl="1" eaLnBrk="1" hangingPunct="1">
              <a:lnSpc>
                <a:spcPct val="90000"/>
              </a:lnSpc>
            </a:pPr>
            <a:r>
              <a:rPr lang="en-US" sz="1800" dirty="0" smtClean="0">
                <a:solidFill>
                  <a:srgbClr val="4040FA"/>
                </a:solidFill>
              </a:rPr>
              <a:t>Emissions Comment</a:t>
            </a:r>
          </a:p>
          <a:p>
            <a:pPr lvl="1" eaLnBrk="1" hangingPunct="1">
              <a:lnSpc>
                <a:spcPct val="90000"/>
              </a:lnSpc>
              <a:buFontTx/>
              <a:buNone/>
            </a:pPr>
            <a:endParaRPr lang="en-US" sz="1800" dirty="0" smtClean="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639762"/>
          </a:xfrm>
        </p:spPr>
        <p:txBody>
          <a:bodyPr/>
          <a:lstStyle/>
          <a:p>
            <a:pPr eaLnBrk="1" hangingPunct="1"/>
            <a:r>
              <a:rPr lang="en-US" sz="3200" dirty="0" smtClean="0"/>
              <a:t>How to Populate the Tables for Your Point Inventory Submittal (4)</a:t>
            </a:r>
          </a:p>
        </p:txBody>
      </p:sp>
      <p:sp>
        <p:nvSpPr>
          <p:cNvPr id="14339" name="Rectangle 3"/>
          <p:cNvSpPr>
            <a:spLocks noGrp="1" noChangeArrowheads="1"/>
          </p:cNvSpPr>
          <p:nvPr>
            <p:ph type="body" idx="1"/>
          </p:nvPr>
        </p:nvSpPr>
        <p:spPr>
          <a:xfrm>
            <a:off x="457200" y="1066800"/>
            <a:ext cx="8229600" cy="5410200"/>
          </a:xfrm>
        </p:spPr>
        <p:txBody>
          <a:bodyPr/>
          <a:lstStyle/>
          <a:p>
            <a:pPr eaLnBrk="1" hangingPunct="1"/>
            <a:r>
              <a:rPr lang="en-US" sz="2000" dirty="0" smtClean="0"/>
              <a:t>Operating Details – Optional</a:t>
            </a:r>
          </a:p>
          <a:p>
            <a:pPr lvl="1" eaLnBrk="1" hangingPunct="1"/>
            <a:r>
              <a:rPr lang="en-US" sz="1800" dirty="0" smtClean="0"/>
              <a:t>Facility Site Identifier and Facility Site Program System Code, </a:t>
            </a:r>
            <a:r>
              <a:rPr lang="en-US" sz="1800" b="1" dirty="0" smtClean="0"/>
              <a:t>OR</a:t>
            </a:r>
          </a:p>
          <a:p>
            <a:pPr lvl="1" eaLnBrk="1" hangingPunct="1"/>
            <a:r>
              <a:rPr lang="en-US" sz="1800" dirty="0" smtClean="0"/>
              <a:t>EIS Facility Site Identifier</a:t>
            </a:r>
          </a:p>
          <a:p>
            <a:pPr lvl="1" eaLnBrk="1" hangingPunct="1"/>
            <a:r>
              <a:rPr lang="en-US" sz="1800" dirty="0" smtClean="0"/>
              <a:t>State/County FIPS or Tribal Code</a:t>
            </a:r>
          </a:p>
          <a:p>
            <a:pPr lvl="1" eaLnBrk="1" hangingPunct="1"/>
            <a:r>
              <a:rPr lang="en-US" sz="1800" dirty="0" smtClean="0"/>
              <a:t>Unit Identifier and Unit Program System Code, </a:t>
            </a:r>
            <a:r>
              <a:rPr lang="en-US" sz="1800" b="1" dirty="0" smtClean="0"/>
              <a:t>OR</a:t>
            </a:r>
          </a:p>
          <a:p>
            <a:pPr lvl="1" eaLnBrk="1" hangingPunct="1"/>
            <a:r>
              <a:rPr lang="en-US" sz="1800" dirty="0" smtClean="0"/>
              <a:t>EIS Emissions Unit Identifier</a:t>
            </a:r>
          </a:p>
          <a:p>
            <a:pPr lvl="1" eaLnBrk="1" hangingPunct="1"/>
            <a:r>
              <a:rPr lang="en-US" sz="1800" dirty="0" smtClean="0"/>
              <a:t>Emissions Process Identifier and Process Program System Code, </a:t>
            </a:r>
            <a:r>
              <a:rPr lang="en-US" sz="1800" b="1" dirty="0" smtClean="0"/>
              <a:t>OR</a:t>
            </a:r>
          </a:p>
          <a:p>
            <a:pPr lvl="1" eaLnBrk="1" hangingPunct="1"/>
            <a:r>
              <a:rPr lang="en-US" sz="1800" dirty="0" smtClean="0"/>
              <a:t>EIS Emission Process Identifier</a:t>
            </a:r>
          </a:p>
          <a:p>
            <a:pPr lvl="1" eaLnBrk="1" hangingPunct="1"/>
            <a:r>
              <a:rPr lang="en-US" sz="1800" dirty="0" smtClean="0"/>
              <a:t>Reporting Period Type Code</a:t>
            </a:r>
          </a:p>
          <a:p>
            <a:pPr lvl="1" eaLnBrk="1" hangingPunct="1"/>
            <a:r>
              <a:rPr lang="en-US" sz="1800" dirty="0" smtClean="0"/>
              <a:t>Emissions Operating Code</a:t>
            </a:r>
          </a:p>
          <a:p>
            <a:pPr lvl="1" eaLnBrk="1" hangingPunct="1"/>
            <a:r>
              <a:rPr lang="en-US" sz="1800" b="1" dirty="0" smtClean="0">
                <a:solidFill>
                  <a:srgbClr val="FF0000"/>
                </a:solidFill>
              </a:rPr>
              <a:t>Actual Hours Per Period, Average Days Per Week, Average Weeks Per Period</a:t>
            </a:r>
          </a:p>
          <a:p>
            <a:pPr lvl="1" eaLnBrk="1" hangingPunct="1"/>
            <a:r>
              <a:rPr lang="en-US" sz="1800" b="1" dirty="0" smtClean="0">
                <a:solidFill>
                  <a:srgbClr val="FF0000"/>
                </a:solidFill>
              </a:rPr>
              <a:t>Seasonal Throughputs – Must equal 100</a:t>
            </a:r>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74638"/>
            <a:ext cx="8229600" cy="639762"/>
          </a:xfrm>
        </p:spPr>
        <p:txBody>
          <a:bodyPr/>
          <a:lstStyle/>
          <a:p>
            <a:pPr eaLnBrk="1" hangingPunct="1"/>
            <a:r>
              <a:rPr lang="en-US" sz="3200" dirty="0" smtClean="0"/>
              <a:t>How to Populate the Tables for Your Point Inventory Submittal (5)</a:t>
            </a:r>
          </a:p>
        </p:txBody>
      </p:sp>
      <p:sp>
        <p:nvSpPr>
          <p:cNvPr id="15363" name="Rectangle 3"/>
          <p:cNvSpPr>
            <a:spLocks noGrp="1" noChangeArrowheads="1"/>
          </p:cNvSpPr>
          <p:nvPr>
            <p:ph type="body" idx="1"/>
          </p:nvPr>
        </p:nvSpPr>
        <p:spPr>
          <a:xfrm>
            <a:off x="457200" y="1219200"/>
            <a:ext cx="8229600" cy="5638800"/>
          </a:xfrm>
        </p:spPr>
        <p:txBody>
          <a:bodyPr/>
          <a:lstStyle/>
          <a:p>
            <a:pPr eaLnBrk="1" hangingPunct="1">
              <a:lnSpc>
                <a:spcPct val="80000"/>
              </a:lnSpc>
            </a:pPr>
            <a:r>
              <a:rPr lang="en-US" sz="2000" dirty="0" smtClean="0"/>
              <a:t>Supplemental Parameter – </a:t>
            </a:r>
            <a:r>
              <a:rPr lang="en-US" sz="2000" b="1" dirty="0" smtClean="0"/>
              <a:t>Optional</a:t>
            </a:r>
          </a:p>
          <a:p>
            <a:pPr lvl="1" eaLnBrk="1" hangingPunct="1">
              <a:lnSpc>
                <a:spcPct val="80000"/>
              </a:lnSpc>
            </a:pPr>
            <a:r>
              <a:rPr lang="en-US" sz="1800" dirty="0" smtClean="0"/>
              <a:t>Facility Site Identifier and Facility Site Program System Code, </a:t>
            </a:r>
            <a:r>
              <a:rPr lang="en-US" sz="1800" b="1" dirty="0" smtClean="0"/>
              <a:t>OR</a:t>
            </a:r>
          </a:p>
          <a:p>
            <a:pPr lvl="1" eaLnBrk="1" hangingPunct="1">
              <a:lnSpc>
                <a:spcPct val="80000"/>
              </a:lnSpc>
            </a:pPr>
            <a:r>
              <a:rPr lang="en-US" sz="1800" dirty="0" smtClean="0"/>
              <a:t>EIS Facility Site Identifier</a:t>
            </a:r>
          </a:p>
          <a:p>
            <a:pPr lvl="1" eaLnBrk="1" hangingPunct="1">
              <a:lnSpc>
                <a:spcPct val="80000"/>
              </a:lnSpc>
            </a:pPr>
            <a:r>
              <a:rPr lang="en-US" sz="1800" dirty="0" smtClean="0"/>
              <a:t>State/County FIPS or Tribal Code</a:t>
            </a:r>
          </a:p>
          <a:p>
            <a:pPr lvl="1" eaLnBrk="1" hangingPunct="1">
              <a:lnSpc>
                <a:spcPct val="80000"/>
              </a:lnSpc>
            </a:pPr>
            <a:r>
              <a:rPr lang="en-US" sz="1800" dirty="0" smtClean="0"/>
              <a:t>Unit Identifier and Unit Program System Code, </a:t>
            </a:r>
            <a:r>
              <a:rPr lang="en-US" sz="1800" b="1" dirty="0" smtClean="0"/>
              <a:t>OR</a:t>
            </a:r>
          </a:p>
          <a:p>
            <a:pPr lvl="1" eaLnBrk="1" hangingPunct="1">
              <a:lnSpc>
                <a:spcPct val="80000"/>
              </a:lnSpc>
            </a:pPr>
            <a:r>
              <a:rPr lang="en-US" sz="1800" dirty="0" smtClean="0"/>
              <a:t>EIS Emissions Unit Identifier</a:t>
            </a:r>
          </a:p>
          <a:p>
            <a:pPr lvl="1" eaLnBrk="1" hangingPunct="1">
              <a:lnSpc>
                <a:spcPct val="80000"/>
              </a:lnSpc>
            </a:pPr>
            <a:r>
              <a:rPr lang="en-US" sz="1800" dirty="0" smtClean="0"/>
              <a:t>Emissions Process Identifier and Process Program System Code, </a:t>
            </a:r>
            <a:r>
              <a:rPr lang="en-US" sz="1800" b="1" dirty="0" smtClean="0"/>
              <a:t>OR</a:t>
            </a:r>
          </a:p>
          <a:p>
            <a:pPr lvl="1" eaLnBrk="1" hangingPunct="1">
              <a:lnSpc>
                <a:spcPct val="80000"/>
              </a:lnSpc>
            </a:pPr>
            <a:r>
              <a:rPr lang="en-US" sz="1800" dirty="0" smtClean="0"/>
              <a:t>EIS Emission Process Identifier</a:t>
            </a:r>
          </a:p>
          <a:p>
            <a:pPr lvl="1" eaLnBrk="1" hangingPunct="1">
              <a:lnSpc>
                <a:spcPct val="80000"/>
              </a:lnSpc>
            </a:pPr>
            <a:r>
              <a:rPr lang="en-US" sz="1800" dirty="0" smtClean="0"/>
              <a:t>Reporting Period Type Code</a:t>
            </a:r>
          </a:p>
          <a:p>
            <a:pPr lvl="1" eaLnBrk="1" hangingPunct="1">
              <a:lnSpc>
                <a:spcPct val="80000"/>
              </a:lnSpc>
            </a:pPr>
            <a:r>
              <a:rPr lang="en-US" sz="1800" dirty="0" smtClean="0"/>
              <a:t>Emissions Operating Code</a:t>
            </a:r>
          </a:p>
          <a:p>
            <a:pPr lvl="1" eaLnBrk="1" hangingPunct="1">
              <a:lnSpc>
                <a:spcPct val="80000"/>
              </a:lnSpc>
            </a:pPr>
            <a:r>
              <a:rPr lang="en-US" sz="1800" b="1" dirty="0" smtClean="0">
                <a:solidFill>
                  <a:srgbClr val="FF0000"/>
                </a:solidFill>
              </a:rPr>
              <a:t>Supplemental Calculation Parameter Type </a:t>
            </a:r>
          </a:p>
          <a:p>
            <a:pPr lvl="2" eaLnBrk="1" hangingPunct="1">
              <a:lnSpc>
                <a:spcPct val="80000"/>
              </a:lnSpc>
            </a:pPr>
            <a:r>
              <a:rPr lang="en-US" sz="1600" b="1" dirty="0" smtClean="0">
                <a:solidFill>
                  <a:schemeClr val="accent6">
                    <a:lumMod val="60000"/>
                    <a:lumOff val="40000"/>
                  </a:schemeClr>
                </a:solidFill>
              </a:rPr>
              <a:t>Heat Content, Percent Sulfur Content, or Percent Ash Content only</a:t>
            </a:r>
          </a:p>
          <a:p>
            <a:pPr lvl="1" eaLnBrk="1" hangingPunct="1">
              <a:lnSpc>
                <a:spcPct val="80000"/>
              </a:lnSpc>
            </a:pPr>
            <a:r>
              <a:rPr lang="en-US" sz="1800" b="1" dirty="0" smtClean="0">
                <a:solidFill>
                  <a:srgbClr val="FF0000"/>
                </a:solidFill>
              </a:rPr>
              <a:t>Supplemental Calculation Parameter Value</a:t>
            </a:r>
          </a:p>
          <a:p>
            <a:pPr lvl="1" eaLnBrk="1" hangingPunct="1">
              <a:lnSpc>
                <a:spcPct val="80000"/>
              </a:lnSpc>
            </a:pPr>
            <a:r>
              <a:rPr lang="en-US" sz="1800" b="1" dirty="0" smtClean="0">
                <a:solidFill>
                  <a:srgbClr val="FF0000"/>
                </a:solidFill>
              </a:rPr>
              <a:t>Supplemental Calculation Parameter Numerator and Denominator</a:t>
            </a:r>
          </a:p>
          <a:p>
            <a:pPr lvl="2" eaLnBrk="1" hangingPunct="1">
              <a:lnSpc>
                <a:spcPct val="80000"/>
              </a:lnSpc>
            </a:pPr>
            <a:r>
              <a:rPr lang="en-US" sz="1600" b="1" dirty="0" smtClean="0">
                <a:solidFill>
                  <a:srgbClr val="FF0000"/>
                </a:solidFill>
              </a:rPr>
              <a:t>Heat Content must be BTU or E6BTU</a:t>
            </a:r>
          </a:p>
          <a:p>
            <a:pPr lvl="1" eaLnBrk="1" hangingPunct="1">
              <a:lnSpc>
                <a:spcPct val="80000"/>
              </a:lnSpc>
            </a:pPr>
            <a:r>
              <a:rPr lang="en-US" sz="1800" b="1" dirty="0" smtClean="0">
                <a:solidFill>
                  <a:srgbClr val="FF0000"/>
                </a:solidFill>
              </a:rPr>
              <a:t>Supplemental Calculation Parameter Data year</a:t>
            </a:r>
          </a:p>
          <a:p>
            <a:pPr lvl="1" eaLnBrk="1" hangingPunct="1">
              <a:lnSpc>
                <a:spcPct val="80000"/>
              </a:lnSpc>
            </a:pPr>
            <a:r>
              <a:rPr lang="en-US" sz="1800" b="1" dirty="0" smtClean="0">
                <a:solidFill>
                  <a:srgbClr val="FF0000"/>
                </a:solidFill>
              </a:rPr>
              <a:t>Supplemental Calculation Parameter Data Source</a:t>
            </a:r>
          </a:p>
          <a:p>
            <a:pPr lvl="1" eaLnBrk="1" hangingPunct="1">
              <a:lnSpc>
                <a:spcPct val="80000"/>
              </a:lnSpc>
            </a:pPr>
            <a:r>
              <a:rPr lang="en-US" sz="1800" b="1" dirty="0" smtClean="0">
                <a:solidFill>
                  <a:srgbClr val="FF0000"/>
                </a:solidFill>
              </a:rPr>
              <a:t>Supplemental Calculation Parameter Comment</a:t>
            </a:r>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l="23750" t="9375" r="41875" b="41406"/>
          <a:stretch>
            <a:fillRect/>
          </a:stretch>
        </p:blipFill>
        <p:spPr bwMode="auto">
          <a:xfrm>
            <a:off x="2362200" y="1600200"/>
            <a:ext cx="4038600" cy="4038600"/>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Submission Process  </a:t>
            </a:r>
            <a:br>
              <a:rPr lang="en-US" dirty="0" smtClean="0"/>
            </a:br>
            <a:r>
              <a:rPr lang="en-US" dirty="0" smtClean="0"/>
              <a:t>Using the Bridge Tool</a:t>
            </a:r>
            <a:endParaRPr lang="en-US" dirty="0"/>
          </a:p>
        </p:txBody>
      </p:sp>
      <p:sp>
        <p:nvSpPr>
          <p:cNvPr id="5" name="Oval 4"/>
          <p:cNvSpPr/>
          <p:nvPr/>
        </p:nvSpPr>
        <p:spPr>
          <a:xfrm>
            <a:off x="2514600" y="2590800"/>
            <a:ext cx="27432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495800" y="2819400"/>
            <a:ext cx="4648200" cy="369332"/>
          </a:xfrm>
          <a:prstGeom prst="rect">
            <a:avLst/>
          </a:prstGeom>
          <a:solidFill>
            <a:schemeClr val="bg1"/>
          </a:solidFill>
          <a:ln>
            <a:solidFill>
              <a:schemeClr val="tx1"/>
            </a:solidFill>
          </a:ln>
        </p:spPr>
        <p:txBody>
          <a:bodyPr wrap="square" rtlCol="0">
            <a:spAutoFit/>
          </a:bodyPr>
          <a:lstStyle/>
          <a:p>
            <a:r>
              <a:rPr lang="en-US" dirty="0" smtClean="0"/>
              <a:t>Select the Data Category being converted.</a:t>
            </a:r>
            <a:endParaRPr lang="en-US" dirty="0"/>
          </a:p>
        </p:txBody>
      </p:sp>
      <p:sp>
        <p:nvSpPr>
          <p:cNvPr id="10" name="TextBox 9"/>
          <p:cNvSpPr txBox="1"/>
          <p:nvPr/>
        </p:nvSpPr>
        <p:spPr>
          <a:xfrm>
            <a:off x="4114800" y="4202668"/>
            <a:ext cx="4352165" cy="369332"/>
          </a:xfrm>
          <a:prstGeom prst="rect">
            <a:avLst/>
          </a:prstGeom>
          <a:solidFill>
            <a:schemeClr val="bg1"/>
          </a:solidFill>
          <a:ln>
            <a:solidFill>
              <a:schemeClr val="tx1"/>
            </a:solidFill>
          </a:ln>
        </p:spPr>
        <p:txBody>
          <a:bodyPr wrap="square" rtlCol="0">
            <a:spAutoFit/>
          </a:bodyPr>
          <a:lstStyle/>
          <a:p>
            <a:r>
              <a:rPr lang="en-US" dirty="0" smtClean="0"/>
              <a:t>Browse for Access file and select “Start”.</a:t>
            </a:r>
            <a:endParaRPr lang="en-US" dirty="0"/>
          </a:p>
        </p:txBody>
      </p:sp>
      <p:sp>
        <p:nvSpPr>
          <p:cNvPr id="11" name="TextBox 10"/>
          <p:cNvSpPr txBox="1"/>
          <p:nvPr/>
        </p:nvSpPr>
        <p:spPr>
          <a:xfrm>
            <a:off x="533400" y="5602069"/>
            <a:ext cx="8076057" cy="923330"/>
          </a:xfrm>
          <a:prstGeom prst="rect">
            <a:avLst/>
          </a:prstGeom>
          <a:solidFill>
            <a:schemeClr val="bg1"/>
          </a:solidFill>
          <a:ln>
            <a:solidFill>
              <a:schemeClr val="tx1"/>
            </a:solidFill>
          </a:ln>
        </p:spPr>
        <p:txBody>
          <a:bodyPr wrap="none" rtlCol="0">
            <a:spAutoFit/>
          </a:bodyPr>
          <a:lstStyle/>
          <a:p>
            <a:r>
              <a:rPr lang="en-US" dirty="0" smtClean="0"/>
              <a:t>REMEMBER:  The Bridge Tool works on Access 2003.  If you file is saved as </a:t>
            </a:r>
          </a:p>
          <a:p>
            <a:r>
              <a:rPr lang="en-US" dirty="0" smtClean="0"/>
              <a:t>Access 2007 Or later, you will need to do a “save as” to Access 2003 prior to </a:t>
            </a:r>
          </a:p>
          <a:p>
            <a:r>
              <a:rPr lang="en-US" dirty="0" smtClean="0"/>
              <a:t>using the Bridge Tool.</a:t>
            </a:r>
            <a:endParaRPr lang="en-US" dirty="0"/>
          </a:p>
        </p:txBody>
      </p:sp>
      <p:sp>
        <p:nvSpPr>
          <p:cNvPr id="9" name="Slide Number Placeholder 8"/>
          <p:cNvSpPr>
            <a:spLocks noGrp="1"/>
          </p:cNvSpPr>
          <p:nvPr>
            <p:ph type="sldNum" sz="quarter" idx="12"/>
          </p:nvPr>
        </p:nvSpPr>
        <p:spPr/>
        <p:txBody>
          <a:bodyPr/>
          <a:lstStyle/>
          <a:p>
            <a:pPr>
              <a:defRPr/>
            </a:pPr>
            <a:fld id="{23482766-1B3B-4603-A771-D270E25208ED}"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Bridge Tool Errors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XML validation failed due to the following: </a:t>
            </a:r>
            <a:r>
              <a:rPr lang="en-US" dirty="0" smtClean="0">
                <a:solidFill>
                  <a:srgbClr val="FF0000"/>
                </a:solidFill>
              </a:rPr>
              <a:t>Invalid byte 1 of 1-byte UTF – 8 sequence.</a:t>
            </a:r>
          </a:p>
          <a:p>
            <a:pPr lvl="1"/>
            <a:r>
              <a:rPr lang="en-US" dirty="0" smtClean="0"/>
              <a:t>This error is usually caused by a special character that may have been introduced if you used cut and paste.</a:t>
            </a:r>
          </a:p>
          <a:p>
            <a:r>
              <a:rPr lang="en-US" dirty="0" smtClean="0"/>
              <a:t>Solution:  Open xml file in a web browser.  The last line will show where the special character is located.  This character may not be visible to the viewer.  Delete the data and re-enter without using cut and paste.</a:t>
            </a:r>
          </a:p>
          <a:p>
            <a:pPr lvl="1"/>
            <a:endParaRPr lang="en-US" dirty="0" smtClean="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Widows and Orphans</a:t>
            </a:r>
            <a:endParaRPr lang="en-US" dirty="0"/>
          </a:p>
        </p:txBody>
      </p:sp>
      <p:sp>
        <p:nvSpPr>
          <p:cNvPr id="3" name="Content Placeholder 2"/>
          <p:cNvSpPr>
            <a:spLocks noGrp="1"/>
          </p:cNvSpPr>
          <p:nvPr>
            <p:ph idx="1"/>
          </p:nvPr>
        </p:nvSpPr>
        <p:spPr>
          <a:xfrm>
            <a:off x="381000" y="1371600"/>
            <a:ext cx="8229600" cy="4525963"/>
          </a:xfrm>
        </p:spPr>
        <p:txBody>
          <a:bodyPr/>
          <a:lstStyle/>
          <a:p>
            <a:r>
              <a:rPr lang="en-US" dirty="0" smtClean="0">
                <a:solidFill>
                  <a:schemeClr val="tx1"/>
                </a:solidFill>
                <a:latin typeface="+mn-lt"/>
                <a:ea typeface="+mn-ea"/>
                <a:cs typeface="+mn-cs"/>
              </a:rPr>
              <a:t>Bridge Tool converted Point staging table but no emissions appear in the xml file</a:t>
            </a:r>
            <a:r>
              <a:rPr lang="en-US" dirty="0" smtClean="0"/>
              <a:t>, or you get a long error message about tables you may not have even submitted</a:t>
            </a:r>
            <a:endParaRPr lang="en-US" dirty="0" smtClean="0">
              <a:solidFill>
                <a:schemeClr val="tx1"/>
              </a:solidFill>
              <a:latin typeface="+mn-lt"/>
              <a:ea typeface="+mn-ea"/>
              <a:cs typeface="+mn-cs"/>
            </a:endParaRPr>
          </a:p>
          <a:p>
            <a:pPr lvl="1"/>
            <a:r>
              <a:rPr lang="en-US" kern="1200" dirty="0" smtClean="0"/>
              <a:t>If the submitter uses the EIS Identifiers in one table they must be used in all tables.  </a:t>
            </a:r>
          </a:p>
          <a:p>
            <a:pPr lvl="1"/>
            <a:r>
              <a:rPr lang="en-US" kern="1200" dirty="0" smtClean="0"/>
              <a:t>All tables must have the consistent data, e.g., </a:t>
            </a:r>
            <a:r>
              <a:rPr lang="en-US" dirty="0" smtClean="0"/>
              <a:t>records reported in your Reporting Period table that should be in the Emissions table</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mtClean="0"/>
              <a:t>Point Inventory</a:t>
            </a:r>
          </a:p>
        </p:txBody>
      </p:sp>
      <p:sp>
        <p:nvSpPr>
          <p:cNvPr id="3" name="Slide Number Placeholder 2"/>
          <p:cNvSpPr>
            <a:spLocks noGrp="1"/>
          </p:cNvSpPr>
          <p:nvPr>
            <p:ph type="sldNum" sz="quarter" idx="12"/>
          </p:nvPr>
        </p:nvSpPr>
        <p:spPr/>
        <p:txBody>
          <a:bodyPr/>
          <a:lstStyle/>
          <a:p>
            <a:pPr>
              <a:defRPr/>
            </a:pPr>
            <a:fld id="{F71E56B0-4C06-4D66-83CF-E947DFE666D4}"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Submission Process</a:t>
            </a:r>
            <a:endParaRPr lang="en-US" dirty="0"/>
          </a:p>
        </p:txBody>
      </p:sp>
      <p:sp>
        <p:nvSpPr>
          <p:cNvPr id="3" name="Content Placeholder 2"/>
          <p:cNvSpPr>
            <a:spLocks noGrp="1"/>
          </p:cNvSpPr>
          <p:nvPr>
            <p:ph idx="1"/>
          </p:nvPr>
        </p:nvSpPr>
        <p:spPr>
          <a:xfrm>
            <a:off x="457200" y="1600200"/>
            <a:ext cx="8229600" cy="4800600"/>
          </a:xfrm>
        </p:spPr>
        <p:txBody>
          <a:bodyPr>
            <a:normAutofit fontScale="70000" lnSpcReduction="20000"/>
          </a:bodyPr>
          <a:lstStyle/>
          <a:p>
            <a:r>
              <a:rPr lang="en-US" dirty="0" smtClean="0"/>
              <a:t>Two methods</a:t>
            </a:r>
          </a:p>
          <a:p>
            <a:pPr lvl="1"/>
            <a:r>
              <a:rPr lang="en-US" dirty="0" smtClean="0"/>
              <a:t>Node-to-node</a:t>
            </a:r>
          </a:p>
          <a:p>
            <a:pPr lvl="1"/>
            <a:r>
              <a:rPr lang="en-US" dirty="0" smtClean="0"/>
              <a:t>CDX web client (most common method)</a:t>
            </a:r>
          </a:p>
          <a:p>
            <a:pPr lvl="2"/>
            <a:r>
              <a:rPr lang="en-US" dirty="0" smtClean="0">
                <a:hlinkClick r:id="rId3"/>
              </a:rPr>
              <a:t>https://nodewebrss.epa.gov/user/Login.aspx</a:t>
            </a:r>
            <a:endParaRPr lang="en-US" dirty="0" smtClean="0"/>
          </a:p>
          <a:p>
            <a:pPr lvl="2"/>
            <a:r>
              <a:rPr lang="en-US" dirty="0" smtClean="0"/>
              <a:t>Use Gateway login and password</a:t>
            </a:r>
          </a:p>
          <a:p>
            <a:r>
              <a:rPr lang="en-US" dirty="0" smtClean="0"/>
              <a:t>QA and Production Environment</a:t>
            </a:r>
          </a:p>
          <a:p>
            <a:pPr lvl="1"/>
            <a:r>
              <a:rPr lang="en-US" dirty="0" smtClean="0"/>
              <a:t>QA is always open to check your data.  Does not change anything in the EIS</a:t>
            </a:r>
          </a:p>
          <a:p>
            <a:pPr lvl="1"/>
            <a:r>
              <a:rPr lang="en-US" dirty="0" smtClean="0"/>
              <a:t>All critical errors should be addressed prior to your Production submission</a:t>
            </a:r>
          </a:p>
          <a:p>
            <a:pPr lvl="1"/>
            <a:r>
              <a:rPr lang="en-US" dirty="0" smtClean="0"/>
              <a:t>Production submission is your </a:t>
            </a:r>
            <a:r>
              <a:rPr lang="en-US" u="sng" dirty="0" smtClean="0"/>
              <a:t>official submission </a:t>
            </a:r>
            <a:r>
              <a:rPr lang="en-US" dirty="0" smtClean="0"/>
              <a:t>and will update the EIS</a:t>
            </a:r>
          </a:p>
          <a:p>
            <a:r>
              <a:rPr lang="en-US" dirty="0" smtClean="0"/>
              <a:t>Do not submit your POINT inventory directly after your facility inventory.  If you have a problem in your facility inventory it will cause your POINT to fail as well.  </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0" y="1"/>
            <a:ext cx="9179719" cy="6858000"/>
          </a:xfrm>
          <a:prstGeom prst="rect">
            <a:avLst/>
          </a:prstGeom>
          <a:noFill/>
          <a:ln w="9525">
            <a:noFill/>
            <a:miter lim="800000"/>
            <a:headEnd/>
            <a:tailEnd/>
          </a:ln>
        </p:spPr>
      </p:pic>
      <p:sp>
        <p:nvSpPr>
          <p:cNvPr id="5" name="Oval 4"/>
          <p:cNvSpPr/>
          <p:nvPr/>
        </p:nvSpPr>
        <p:spPr>
          <a:xfrm>
            <a:off x="4343400" y="3733800"/>
            <a:ext cx="914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pPr>
              <a:defRPr/>
            </a:pPr>
            <a:fld id="{07507947-46A1-439D-BCA0-6E20579D7DBF}"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0" y="0"/>
            <a:ext cx="9179719" cy="6858000"/>
          </a:xfrm>
          <a:prstGeom prst="rect">
            <a:avLst/>
          </a:prstGeom>
          <a:noFill/>
          <a:ln w="9525">
            <a:noFill/>
            <a:miter lim="800000"/>
            <a:headEnd/>
            <a:tailEnd/>
          </a:ln>
        </p:spPr>
      </p:pic>
      <p:sp>
        <p:nvSpPr>
          <p:cNvPr id="3" name="Oval 2"/>
          <p:cNvSpPr/>
          <p:nvPr/>
        </p:nvSpPr>
        <p:spPr>
          <a:xfrm>
            <a:off x="76200" y="3810000"/>
            <a:ext cx="609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838200" y="3733800"/>
            <a:ext cx="3662221" cy="369332"/>
          </a:xfrm>
          <a:prstGeom prst="rect">
            <a:avLst/>
          </a:prstGeom>
          <a:solidFill>
            <a:schemeClr val="bg1"/>
          </a:solidFill>
        </p:spPr>
        <p:txBody>
          <a:bodyPr wrap="none" rtlCol="0">
            <a:spAutoFit/>
          </a:bodyPr>
          <a:lstStyle/>
          <a:p>
            <a:r>
              <a:rPr lang="en-US" dirty="0" smtClean="0"/>
              <a:t>Select EIS from the left-hand side bar</a:t>
            </a:r>
            <a:endParaRPr lang="en-US" dirty="0"/>
          </a:p>
        </p:txBody>
      </p:sp>
      <p:sp>
        <p:nvSpPr>
          <p:cNvPr id="5" name="Slide Number Placeholder 4"/>
          <p:cNvSpPr>
            <a:spLocks noGrp="1"/>
          </p:cNvSpPr>
          <p:nvPr>
            <p:ph type="sldNum" sz="quarter" idx="12"/>
          </p:nvPr>
        </p:nvSpPr>
        <p:spPr/>
        <p:txBody>
          <a:bodyPr/>
          <a:lstStyle/>
          <a:p>
            <a:pPr>
              <a:defRPr/>
            </a:pPr>
            <a:fld id="{07507947-46A1-439D-BCA0-6E20579D7DBF}"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srcRect/>
          <a:stretch>
            <a:fillRect/>
          </a:stretch>
        </p:blipFill>
        <p:spPr bwMode="auto">
          <a:xfrm>
            <a:off x="0" y="0"/>
            <a:ext cx="9179719" cy="6858000"/>
          </a:xfrm>
          <a:prstGeom prst="rect">
            <a:avLst/>
          </a:prstGeom>
          <a:noFill/>
          <a:ln w="9525">
            <a:noFill/>
            <a:miter lim="800000"/>
            <a:headEnd/>
            <a:tailEnd/>
          </a:ln>
        </p:spPr>
      </p:pic>
      <p:sp>
        <p:nvSpPr>
          <p:cNvPr id="3" name="TextBox 2"/>
          <p:cNvSpPr txBox="1"/>
          <p:nvPr/>
        </p:nvSpPr>
        <p:spPr>
          <a:xfrm>
            <a:off x="2667000" y="4953000"/>
            <a:ext cx="5527795" cy="923330"/>
          </a:xfrm>
          <a:prstGeom prst="rect">
            <a:avLst/>
          </a:prstGeom>
          <a:noFill/>
        </p:spPr>
        <p:txBody>
          <a:bodyPr wrap="none" rtlCol="0">
            <a:spAutoFit/>
          </a:bodyPr>
          <a:lstStyle/>
          <a:p>
            <a:r>
              <a:rPr lang="en-US" dirty="0" smtClean="0"/>
              <a:t>Browse for your </a:t>
            </a:r>
            <a:r>
              <a:rPr lang="en-US" b="1" u="sng" dirty="0" smtClean="0"/>
              <a:t>ZIPPED XML </a:t>
            </a:r>
            <a:r>
              <a:rPr lang="en-US" dirty="0" smtClean="0"/>
              <a:t>submission file.</a:t>
            </a:r>
          </a:p>
          <a:p>
            <a:r>
              <a:rPr lang="en-US" dirty="0" smtClean="0"/>
              <a:t>Then complete your email notification.  This can be more</a:t>
            </a:r>
          </a:p>
          <a:p>
            <a:r>
              <a:rPr lang="en-US" dirty="0" smtClean="0"/>
              <a:t>then one email address. Then select “Submit”.</a:t>
            </a:r>
            <a:endParaRPr lang="en-US" dirty="0"/>
          </a:p>
        </p:txBody>
      </p:sp>
      <p:sp>
        <p:nvSpPr>
          <p:cNvPr id="4" name="Slide Number Placeholder 3"/>
          <p:cNvSpPr>
            <a:spLocks noGrp="1"/>
          </p:cNvSpPr>
          <p:nvPr>
            <p:ph type="sldNum" sz="quarter" idx="12"/>
          </p:nvPr>
        </p:nvSpPr>
        <p:spPr/>
        <p:txBody>
          <a:bodyPr/>
          <a:lstStyle/>
          <a:p>
            <a:pPr>
              <a:defRPr/>
            </a:pPr>
            <a:fld id="{07507947-46A1-439D-BCA0-6E20579D7DBF}"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Notifications</a:t>
            </a:r>
            <a:endParaRPr lang="en-US" dirty="0"/>
          </a:p>
        </p:txBody>
      </p:sp>
      <p:sp>
        <p:nvSpPr>
          <p:cNvPr id="3" name="Content Placeholder 2"/>
          <p:cNvSpPr>
            <a:spLocks noGrp="1"/>
          </p:cNvSpPr>
          <p:nvPr>
            <p:ph idx="1"/>
          </p:nvPr>
        </p:nvSpPr>
        <p:spPr>
          <a:xfrm>
            <a:off x="457200" y="1371600"/>
            <a:ext cx="8229600" cy="5486400"/>
          </a:xfrm>
        </p:spPr>
        <p:txBody>
          <a:bodyPr>
            <a:normAutofit fontScale="62500" lnSpcReduction="20000"/>
          </a:bodyPr>
          <a:lstStyle/>
          <a:p>
            <a:r>
              <a:rPr lang="en-US" dirty="0" smtClean="0"/>
              <a:t>First email, from “CDX Notification”, immediate </a:t>
            </a:r>
          </a:p>
          <a:p>
            <a:pPr lvl="1"/>
            <a:r>
              <a:rPr lang="en-US" dirty="0" smtClean="0"/>
              <a:t>Transaction Status:  </a:t>
            </a:r>
            <a:r>
              <a:rPr lang="en-US" b="1" dirty="0" smtClean="0"/>
              <a:t>Pending</a:t>
            </a:r>
          </a:p>
          <a:p>
            <a:pPr lvl="1"/>
            <a:endParaRPr lang="en-US" b="1" dirty="0" smtClean="0"/>
          </a:p>
          <a:p>
            <a:r>
              <a:rPr lang="en-US" dirty="0" smtClean="0"/>
              <a:t>Second email – also from “CDX Notification”, when EIS completes processing</a:t>
            </a:r>
          </a:p>
          <a:p>
            <a:pPr lvl="1"/>
            <a:r>
              <a:rPr lang="en-US" dirty="0" smtClean="0"/>
              <a:t>Transaction Status:  </a:t>
            </a:r>
            <a:r>
              <a:rPr lang="en-US" b="1" dirty="0" smtClean="0"/>
              <a:t>Completed.</a:t>
            </a:r>
            <a:r>
              <a:rPr lang="en-US" dirty="0" smtClean="0"/>
              <a:t>  Feedback report is available at EIS Gateway</a:t>
            </a:r>
          </a:p>
          <a:p>
            <a:pPr lvl="1"/>
            <a:endParaRPr lang="en-US" dirty="0" smtClean="0"/>
          </a:p>
          <a:p>
            <a:r>
              <a:rPr lang="en-US" dirty="0" smtClean="0"/>
              <a:t>Third email – from “</a:t>
            </a:r>
            <a:r>
              <a:rPr lang="en-US" dirty="0" err="1" smtClean="0"/>
              <a:t>noreply</a:t>
            </a:r>
            <a:r>
              <a:rPr lang="en-US" dirty="0" smtClean="0"/>
              <a:t>” (EIS Gateway), on quarter hours</a:t>
            </a:r>
          </a:p>
          <a:p>
            <a:pPr lvl="1"/>
            <a:r>
              <a:rPr lang="en-US" dirty="0" smtClean="0"/>
              <a:t>Status:  Completed or Failed</a:t>
            </a:r>
          </a:p>
          <a:p>
            <a:pPr lvl="2"/>
            <a:r>
              <a:rPr lang="en-US" dirty="0" smtClean="0"/>
              <a:t>Wrong file submission error – Usually a zipped Access file is submitted instead of the xml file</a:t>
            </a:r>
          </a:p>
          <a:p>
            <a:pPr lvl="2"/>
            <a:r>
              <a:rPr lang="en-US" dirty="0" smtClean="0"/>
              <a:t>Window closed error – “User, agency, submission year not authorized”</a:t>
            </a:r>
          </a:p>
          <a:p>
            <a:pPr lvl="2"/>
            <a:r>
              <a:rPr lang="en-US" dirty="0" smtClean="0"/>
              <a:t>Completed might be for an XML file containing no data</a:t>
            </a:r>
          </a:p>
          <a:p>
            <a:pPr lvl="1"/>
            <a:r>
              <a:rPr lang="en-US" dirty="0" smtClean="0"/>
              <a:t>Go to EIS Gateway and read the Feedback Report and resolve any critical errors</a:t>
            </a:r>
          </a:p>
          <a:p>
            <a:endParaRPr lang="en-US" b="1" dirty="0" smtClean="0"/>
          </a:p>
          <a:p>
            <a:pPr>
              <a:buNone/>
            </a:pPr>
            <a:r>
              <a:rPr lang="en-US" dirty="0" smtClean="0"/>
              <a:t> </a:t>
            </a:r>
          </a:p>
          <a:p>
            <a:pPr lvl="1">
              <a:buNone/>
            </a:pP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Feedback Report </a:t>
            </a:r>
            <a:br>
              <a:rPr lang="en-US" dirty="0" smtClean="0"/>
            </a:br>
            <a:r>
              <a:rPr lang="en-US" dirty="0" smtClean="0"/>
              <a:t>Summary Tab</a:t>
            </a:r>
            <a:endParaRPr lang="en-US" dirty="0"/>
          </a:p>
        </p:txBody>
      </p:sp>
      <p:graphicFrame>
        <p:nvGraphicFramePr>
          <p:cNvPr id="5" name="Table 4"/>
          <p:cNvGraphicFramePr>
            <a:graphicFrameLocks noGrp="1"/>
          </p:cNvGraphicFramePr>
          <p:nvPr/>
        </p:nvGraphicFramePr>
        <p:xfrm>
          <a:off x="228600" y="2286000"/>
          <a:ext cx="8915400" cy="4424420"/>
        </p:xfrm>
        <a:graphic>
          <a:graphicData uri="http://schemas.openxmlformats.org/drawingml/2006/table">
            <a:tbl>
              <a:tblPr/>
              <a:tblGrid>
                <a:gridCol w="685801"/>
                <a:gridCol w="447071"/>
                <a:gridCol w="558458"/>
                <a:gridCol w="594670"/>
                <a:gridCol w="609601"/>
                <a:gridCol w="685800"/>
                <a:gridCol w="609600"/>
                <a:gridCol w="611747"/>
                <a:gridCol w="478680"/>
                <a:gridCol w="292526"/>
                <a:gridCol w="347041"/>
                <a:gridCol w="430811"/>
                <a:gridCol w="430811"/>
                <a:gridCol w="430811"/>
                <a:gridCol w="531867"/>
                <a:gridCol w="636706"/>
                <a:gridCol w="533399"/>
              </a:tblGrid>
              <a:tr h="1547231">
                <a:tc>
                  <a:txBody>
                    <a:bodyPr/>
                    <a:lstStyle/>
                    <a:p>
                      <a:pPr algn="l" fontAlgn="b"/>
                      <a:r>
                        <a:rPr lang="en-US" sz="1100" b="1" i="0" u="none" strike="noStrike" dirty="0">
                          <a:solidFill>
                            <a:srgbClr val="000000"/>
                          </a:solidFill>
                          <a:latin typeface="Arial"/>
                        </a:rPr>
                        <a:t>Submitter ID</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dirty="0">
                          <a:solidFill>
                            <a:srgbClr val="000000"/>
                          </a:solidFill>
                          <a:latin typeface="Arial"/>
                        </a:rPr>
                        <a:t>Submission Date</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dirty="0">
                          <a:solidFill>
                            <a:srgbClr val="000000"/>
                          </a:solidFill>
                          <a:latin typeface="Arial"/>
                        </a:rPr>
                        <a:t>Submission Status</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dirty="0">
                          <a:solidFill>
                            <a:srgbClr val="000000"/>
                          </a:solidFill>
                          <a:latin typeface="Arial"/>
                        </a:rPr>
                        <a:t>CDX Submission ID</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dirty="0">
                          <a:solidFill>
                            <a:srgbClr val="000000"/>
                          </a:solidFill>
                          <a:latin typeface="Arial"/>
                        </a:rPr>
                        <a:t>Submitted to</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Data Category</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Total System Errors</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dirty="0">
                          <a:solidFill>
                            <a:srgbClr val="000000"/>
                          </a:solidFill>
                          <a:latin typeface="Arial"/>
                        </a:rPr>
                        <a:t>Total Critical Errors</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Total Protected Errors</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Total Warnings</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Total Duplicates</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Program System Code</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Facility Site ID</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System Errors per Facility</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Critical Errors per Facility</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Protected Errors per Facility</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100" b="1" i="0" u="none" strike="noStrike">
                          <a:solidFill>
                            <a:srgbClr val="000000"/>
                          </a:solidFill>
                          <a:latin typeface="Arial"/>
                        </a:rPr>
                        <a:t>Warnings per Facility</a:t>
                      </a:r>
                    </a:p>
                  </a:txBody>
                  <a:tcPr marL="2728" marR="2728" marT="272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47231">
                <a:tc>
                  <a:txBody>
                    <a:bodyPr/>
                    <a:lstStyle/>
                    <a:p>
                      <a:pPr algn="l" fontAlgn="t"/>
                      <a:r>
                        <a:rPr lang="en-US" sz="1100" b="0" i="0" u="none" strike="noStrike">
                          <a:latin typeface="Arial"/>
                        </a:rPr>
                        <a:t>brandon.porter@dep.state.fl.us</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latin typeface="Arial"/>
                        </a:rPr>
                        <a:t>2012-01-31 01:14 PM</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latin typeface="Arial"/>
                        </a:rPr>
                        <a:t>COMPLETED</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_4755be18-6c14-454a-b37a-f29e4c834fce</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QA</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Point</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0</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37</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0</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29</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0</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dirty="0">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dirty="0">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dirty="0">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dirty="0">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4979">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dirty="0">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FLDEP</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0010129</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0</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2</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0</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latin typeface="Arial"/>
                        </a:rPr>
                        <a:t>0</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4979">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100" b="0" i="0" u="none" strike="noStrike">
                        <a:latin typeface="Arial"/>
                      </a:endParaRP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latin typeface="Arial"/>
                        </a:rPr>
                        <a:t>FLDEP</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a:latin typeface="Arial"/>
                        </a:rPr>
                        <a:t>1050422</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0</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0</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0</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100" b="0" i="0" u="none" strike="noStrike" dirty="0">
                          <a:latin typeface="Arial"/>
                        </a:rPr>
                        <a:t>1</a:t>
                      </a:r>
                    </a:p>
                  </a:txBody>
                  <a:tcPr marL="2728" marR="2728" marT="2728"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Oval 5"/>
          <p:cNvSpPr/>
          <p:nvPr/>
        </p:nvSpPr>
        <p:spPr>
          <a:xfrm>
            <a:off x="4343400" y="2743200"/>
            <a:ext cx="685800" cy="2133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81800" y="1447800"/>
            <a:ext cx="1371600" cy="646331"/>
          </a:xfrm>
          <a:prstGeom prst="rect">
            <a:avLst/>
          </a:prstGeom>
          <a:noFill/>
          <a:ln>
            <a:solidFill>
              <a:srgbClr val="FF0000"/>
            </a:solidFill>
          </a:ln>
        </p:spPr>
        <p:txBody>
          <a:bodyPr wrap="square" rtlCol="0">
            <a:spAutoFit/>
          </a:bodyPr>
          <a:lstStyle/>
          <a:p>
            <a:r>
              <a:rPr lang="en-US" dirty="0" smtClean="0"/>
              <a:t>Look here first</a:t>
            </a:r>
            <a:endParaRPr lang="en-US" dirty="0"/>
          </a:p>
        </p:txBody>
      </p:sp>
      <p:cxnSp>
        <p:nvCxnSpPr>
          <p:cNvPr id="9" name="Straight Arrow Connector 8"/>
          <p:cNvCxnSpPr/>
          <p:nvPr/>
        </p:nvCxnSpPr>
        <p:spPr>
          <a:xfrm rot="10800000" flipV="1">
            <a:off x="4876800" y="2133600"/>
            <a:ext cx="1981200" cy="762000"/>
          </a:xfrm>
          <a:prstGeom prst="straightConnector1">
            <a:avLst/>
          </a:prstGeom>
          <a:ln w="444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Slide Number Placeholder 7"/>
          <p:cNvSpPr>
            <a:spLocks noGrp="1"/>
          </p:cNvSpPr>
          <p:nvPr>
            <p:ph type="sldNum" sz="quarter" idx="12"/>
          </p:nvPr>
        </p:nvSpPr>
        <p:spPr>
          <a:xfrm>
            <a:off x="6705600" y="6619875"/>
            <a:ext cx="2133600" cy="476250"/>
          </a:xfrm>
        </p:spPr>
        <p:txBody>
          <a:bodyPr/>
          <a:lstStyle/>
          <a:p>
            <a:pPr>
              <a:defRPr/>
            </a:pPr>
            <a:fld id="{23482766-1B3B-4603-A771-D270E25208ED}" type="slidenum">
              <a:rPr lang="en-US" smtClean="0"/>
              <a:pPr>
                <a:defRPr/>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Feedback Report </a:t>
            </a:r>
            <a:br>
              <a:rPr lang="en-US" dirty="0" smtClean="0"/>
            </a:br>
            <a:r>
              <a:rPr lang="en-US" dirty="0" smtClean="0"/>
              <a:t>Statistics Tab </a:t>
            </a:r>
            <a:endParaRPr lang="en-US" dirty="0"/>
          </a:p>
        </p:txBody>
      </p:sp>
      <p:graphicFrame>
        <p:nvGraphicFramePr>
          <p:cNvPr id="5" name="Table 4"/>
          <p:cNvGraphicFramePr>
            <a:graphicFrameLocks noGrp="1"/>
          </p:cNvGraphicFramePr>
          <p:nvPr/>
        </p:nvGraphicFramePr>
        <p:xfrm>
          <a:off x="990600" y="2514602"/>
          <a:ext cx="6553200" cy="2305339"/>
        </p:xfrm>
        <a:graphic>
          <a:graphicData uri="http://schemas.openxmlformats.org/drawingml/2006/table">
            <a:tbl>
              <a:tblPr/>
              <a:tblGrid>
                <a:gridCol w="4392804"/>
                <a:gridCol w="936171"/>
                <a:gridCol w="1224225"/>
              </a:tblGrid>
              <a:tr h="656934">
                <a:tc>
                  <a:txBody>
                    <a:bodyPr/>
                    <a:lstStyle/>
                    <a:p>
                      <a:pPr algn="l" fontAlgn="b"/>
                      <a:r>
                        <a:rPr lang="en-US" sz="2000" b="1" i="0" u="none" strike="noStrike" dirty="0">
                          <a:solidFill>
                            <a:srgbClr val="000000"/>
                          </a:solidFill>
                          <a:latin typeface="Arial"/>
                        </a:rPr>
                        <a:t>Component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000" b="1" i="0" u="none" strike="noStrike">
                          <a:solidFill>
                            <a:srgbClr val="000000"/>
                          </a:solidFill>
                          <a:latin typeface="Arial"/>
                        </a:rPr>
                        <a:t>Added</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000" b="1" i="0" u="none" strike="noStrike">
                          <a:solidFill>
                            <a:srgbClr val="000000"/>
                          </a:solidFill>
                          <a:latin typeface="Arial"/>
                        </a:rPr>
                        <a:t>Updated</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520">
                <a:tc>
                  <a:txBody>
                    <a:bodyPr/>
                    <a:lstStyle/>
                    <a:p>
                      <a:pPr algn="l" fontAlgn="t"/>
                      <a:r>
                        <a:rPr lang="en-US" sz="2000" b="0" i="0" u="none" strike="noStrike" dirty="0" err="1">
                          <a:latin typeface="Arial"/>
                        </a:rPr>
                        <a:t>ReportingPeriod</a:t>
                      </a:r>
                      <a:endParaRPr lang="en-US" sz="2000" b="0" i="0" u="none" strike="noStrike" dirty="0">
                        <a:latin typeface="Arial"/>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2000" b="0" i="0" u="none" strike="noStrike">
                          <a:latin typeface="Arial"/>
                        </a:rPr>
                        <a:t>1157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2000" b="0" i="0" u="none" strike="noStrike">
                          <a:latin typeface="Arial"/>
                        </a:rPr>
                        <a:t>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520">
                <a:tc>
                  <a:txBody>
                    <a:bodyPr/>
                    <a:lstStyle/>
                    <a:p>
                      <a:pPr algn="l" fontAlgn="t"/>
                      <a:r>
                        <a:rPr lang="en-US" sz="2000" b="0" i="0" u="none" strike="noStrike" dirty="0" err="1">
                          <a:latin typeface="Arial"/>
                        </a:rPr>
                        <a:t>OperatingDetails</a:t>
                      </a:r>
                      <a:endParaRPr lang="en-US" sz="2000" b="0" i="0" u="none" strike="noStrike" dirty="0">
                        <a:latin typeface="Arial"/>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2000" b="0" i="0" u="none" strike="noStrike">
                          <a:latin typeface="Arial"/>
                        </a:rPr>
                        <a:t>1157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2000" b="0" i="0" u="none" strike="noStrike">
                          <a:latin typeface="Arial"/>
                        </a:rPr>
                        <a:t>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6224">
                <a:tc>
                  <a:txBody>
                    <a:bodyPr/>
                    <a:lstStyle/>
                    <a:p>
                      <a:pPr algn="l" fontAlgn="t"/>
                      <a:r>
                        <a:rPr lang="en-US" sz="2000" b="0" i="0" u="none" strike="noStrike" dirty="0" err="1">
                          <a:latin typeface="Arial"/>
                        </a:rPr>
                        <a:t>SupplementalCalculationParameter</a:t>
                      </a:r>
                      <a:endParaRPr lang="en-US" sz="2000" b="0" i="0" u="none" strike="noStrike" dirty="0">
                        <a:latin typeface="Arial"/>
                      </a:endParaRP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2000" b="0" i="0" u="none" strike="noStrike">
                          <a:latin typeface="Arial"/>
                        </a:rPr>
                        <a:t>437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2000" b="0" i="0" u="none" strike="noStrike">
                          <a:latin typeface="Arial"/>
                        </a:rPr>
                        <a:t>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520">
                <a:tc>
                  <a:txBody>
                    <a:bodyPr/>
                    <a:lstStyle/>
                    <a:p>
                      <a:pPr algn="l" fontAlgn="t"/>
                      <a:r>
                        <a:rPr lang="en-US" sz="2000" b="0" i="0" u="none" strike="noStrike" dirty="0">
                          <a:latin typeface="Arial"/>
                        </a:rPr>
                        <a:t>Emissions</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2000" b="0" i="0" u="none" strike="noStrike" dirty="0">
                          <a:latin typeface="Arial"/>
                        </a:rPr>
                        <a:t>4077</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t"/>
                      <a:r>
                        <a:rPr lang="en-US" sz="2000" b="0" i="0" u="none" strike="noStrike" dirty="0">
                          <a:latin typeface="Arial"/>
                        </a:rPr>
                        <a:t>0</a:t>
                      </a:r>
                    </a:p>
                  </a:txBody>
                  <a:tcPr marL="9525" marR="9525"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520">
                <a:tc>
                  <a:txBody>
                    <a:bodyPr/>
                    <a:lstStyle/>
                    <a:p>
                      <a:pPr algn="l" fontAlgn="b"/>
                      <a:r>
                        <a:rPr lang="en-US" sz="2000" b="1" i="0" u="none" strike="noStrike" dirty="0">
                          <a:solidFill>
                            <a:srgbClr val="000000"/>
                          </a:solidFill>
                          <a:latin typeface="Arial"/>
                        </a:rPr>
                        <a:t>Total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000" b="1" i="0" u="none" strike="noStrike">
                          <a:solidFill>
                            <a:srgbClr val="000000"/>
                          </a:solidFill>
                          <a:latin typeface="Arial"/>
                        </a:rPr>
                        <a:t>6828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000" b="1" i="0" u="none" strike="noStrike" dirty="0">
                          <a:solidFill>
                            <a:srgbClr val="000000"/>
                          </a:solidFill>
                          <a:latin typeface="Arial"/>
                        </a:rPr>
                        <a:t>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TextBox 5"/>
          <p:cNvSpPr txBox="1"/>
          <p:nvPr/>
        </p:nvSpPr>
        <p:spPr>
          <a:xfrm>
            <a:off x="5638800" y="1524000"/>
            <a:ext cx="3200400" cy="923330"/>
          </a:xfrm>
          <a:prstGeom prst="rect">
            <a:avLst/>
          </a:prstGeom>
          <a:noFill/>
        </p:spPr>
        <p:txBody>
          <a:bodyPr wrap="square" rtlCol="0">
            <a:spAutoFit/>
          </a:bodyPr>
          <a:lstStyle/>
          <a:p>
            <a:r>
              <a:rPr lang="en-US" dirty="0" smtClean="0"/>
              <a:t>Nothing was really added for a </a:t>
            </a:r>
            <a:r>
              <a:rPr lang="en-US" dirty="0" smtClean="0">
                <a:solidFill>
                  <a:srgbClr val="FF0000"/>
                </a:solidFill>
              </a:rPr>
              <a:t>QA</a:t>
            </a:r>
            <a:r>
              <a:rPr lang="en-US" dirty="0" smtClean="0"/>
              <a:t> submittal, but it is for a </a:t>
            </a:r>
            <a:r>
              <a:rPr lang="en-US" dirty="0" smtClean="0">
                <a:solidFill>
                  <a:srgbClr val="FF0000"/>
                </a:solidFill>
              </a:rPr>
              <a:t>Production</a:t>
            </a:r>
            <a:r>
              <a:rPr lang="en-US" dirty="0" smtClean="0"/>
              <a:t> submittal</a:t>
            </a:r>
            <a:endParaRPr lang="en-US" dirty="0"/>
          </a:p>
        </p:txBody>
      </p:sp>
      <p:sp>
        <p:nvSpPr>
          <p:cNvPr id="7" name="Down Arrow 6"/>
          <p:cNvSpPr/>
          <p:nvPr/>
        </p:nvSpPr>
        <p:spPr>
          <a:xfrm rot="14111298">
            <a:off x="5011186" y="4172988"/>
            <a:ext cx="685800"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52600" y="5029200"/>
            <a:ext cx="5562600" cy="1754326"/>
          </a:xfrm>
          <a:prstGeom prst="rect">
            <a:avLst/>
          </a:prstGeom>
          <a:noFill/>
        </p:spPr>
        <p:txBody>
          <a:bodyPr wrap="square" rtlCol="0">
            <a:spAutoFit/>
          </a:bodyPr>
          <a:lstStyle/>
          <a:p>
            <a:r>
              <a:rPr lang="en-US" dirty="0" smtClean="0"/>
              <a:t>If all went well, this should match the number of records in your emissions table.  If it is less, then you had critical errors.   Don’t correct just those errors and resubmit because whenever you submit emissions for a process, if you don’t submit all pollutants they will get wiped out.</a:t>
            </a:r>
            <a:endParaRPr lang="en-US" dirty="0"/>
          </a:p>
        </p:txBody>
      </p:sp>
      <p:sp>
        <p:nvSpPr>
          <p:cNvPr id="9" name="Slide Number Placeholder 8"/>
          <p:cNvSpPr>
            <a:spLocks noGrp="1"/>
          </p:cNvSpPr>
          <p:nvPr>
            <p:ph type="sldNum" sz="quarter" idx="12"/>
          </p:nvPr>
        </p:nvSpPr>
        <p:spPr/>
        <p:txBody>
          <a:bodyPr/>
          <a:lstStyle/>
          <a:p>
            <a:pPr>
              <a:defRPr/>
            </a:pPr>
            <a:fld id="{23482766-1B3B-4603-A771-D270E25208ED}"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Feedback Report</a:t>
            </a:r>
            <a:br>
              <a:rPr lang="en-US" dirty="0" smtClean="0"/>
            </a:br>
            <a:r>
              <a:rPr lang="en-US" dirty="0" smtClean="0"/>
              <a:t>System Errors</a:t>
            </a:r>
            <a:endParaRPr lang="en-US" dirty="0"/>
          </a:p>
        </p:txBody>
      </p:sp>
      <p:sp>
        <p:nvSpPr>
          <p:cNvPr id="3" name="Content Placeholder 2"/>
          <p:cNvSpPr>
            <a:spLocks noGrp="1"/>
          </p:cNvSpPr>
          <p:nvPr>
            <p:ph idx="1"/>
          </p:nvPr>
        </p:nvSpPr>
        <p:spPr/>
        <p:txBody>
          <a:bodyPr/>
          <a:lstStyle/>
          <a:p>
            <a:r>
              <a:rPr lang="en-US" dirty="0" smtClean="0"/>
              <a:t>System errors will generally always take care of themselves when all critical errors have been addressed.</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Feedback Report-Critical Errors</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28</a:t>
            </a:fld>
            <a:endParaRPr lang="en-US"/>
          </a:p>
        </p:txBody>
      </p:sp>
      <p:graphicFrame>
        <p:nvGraphicFramePr>
          <p:cNvPr id="5" name="Table 4"/>
          <p:cNvGraphicFramePr>
            <a:graphicFrameLocks noGrp="1"/>
          </p:cNvGraphicFramePr>
          <p:nvPr/>
        </p:nvGraphicFramePr>
        <p:xfrm>
          <a:off x="304800" y="1676400"/>
          <a:ext cx="8458201" cy="2905728"/>
        </p:xfrm>
        <a:graphic>
          <a:graphicData uri="http://schemas.openxmlformats.org/drawingml/2006/table">
            <a:tbl>
              <a:tblPr/>
              <a:tblGrid>
                <a:gridCol w="468274"/>
                <a:gridCol w="379303"/>
                <a:gridCol w="477639"/>
                <a:gridCol w="449544"/>
                <a:gridCol w="309061"/>
                <a:gridCol w="506979"/>
                <a:gridCol w="410838"/>
                <a:gridCol w="398033"/>
                <a:gridCol w="351205"/>
                <a:gridCol w="491688"/>
                <a:gridCol w="1320036"/>
                <a:gridCol w="599888"/>
                <a:gridCol w="749238"/>
                <a:gridCol w="811285"/>
                <a:gridCol w="735190"/>
              </a:tblGrid>
              <a:tr h="155098">
                <a:tc>
                  <a:txBody>
                    <a:bodyPr/>
                    <a:lstStyle/>
                    <a:p>
                      <a:pPr algn="l" fontAlgn="b"/>
                      <a:r>
                        <a:rPr lang="en-US" sz="1000" b="1" i="0" u="none" strike="noStrike" dirty="0">
                          <a:solidFill>
                            <a:srgbClr val="000000"/>
                          </a:solidFill>
                          <a:latin typeface="Arial"/>
                        </a:rPr>
                        <a:t>FIPS/Tribal Code</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Facility Site ID</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Emissions Unit ID</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Release Point ID</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Process ID</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err="1">
                          <a:solidFill>
                            <a:srgbClr val="000000"/>
                          </a:solidFill>
                          <a:latin typeface="Arial"/>
                        </a:rPr>
                        <a:t>processid</a:t>
                      </a:r>
                      <a:endParaRPr lang="en-US" sz="1000" b="1" i="0" u="none" strike="noStrike" dirty="0">
                        <a:solidFill>
                          <a:srgbClr val="000000"/>
                        </a:solidFill>
                        <a:latin typeface="Arial"/>
                      </a:endParaRP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Reporting Period Type</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Pollutant Code</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Critical Error</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Critical Error Type</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Critical Error Message</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dirty="0">
                          <a:solidFill>
                            <a:srgbClr val="000000"/>
                          </a:solidFill>
                          <a:latin typeface="Arial"/>
                        </a:rPr>
                        <a:t>Resolution Message</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a:solidFill>
                            <a:srgbClr val="000000"/>
                          </a:solidFill>
                          <a:latin typeface="Arial"/>
                        </a:rPr>
                        <a:t>Associated Data Component</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a:solidFill>
                            <a:srgbClr val="000000"/>
                          </a:solidFill>
                          <a:latin typeface="Arial"/>
                        </a:rPr>
                        <a:t>Associated Data Component ID</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00" b="1" i="0" u="none" strike="noStrike">
                          <a:solidFill>
                            <a:srgbClr val="000000"/>
                          </a:solidFill>
                          <a:latin typeface="Arial"/>
                        </a:rPr>
                        <a:t>Associated Data Element</a:t>
                      </a:r>
                    </a:p>
                  </a:txBody>
                  <a:tcPr marL="2532" marR="2532" marT="25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2032">
                <a:tc>
                  <a:txBody>
                    <a:bodyPr/>
                    <a:lstStyle/>
                    <a:p>
                      <a:pPr algn="l" fontAlgn="t"/>
                      <a:r>
                        <a:rPr lang="en-US" sz="1000" b="0" i="0" u="none" strike="noStrike">
                          <a:latin typeface="Arial"/>
                        </a:rPr>
                        <a:t>06011</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EIS-76611</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EIS-51948213</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EIS-59563014</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59563014</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A</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1930</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Cardinality</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dirty="0">
                          <a:latin typeface="Arial"/>
                        </a:rPr>
                        <a:t>When reporting emissions, a pollutant may not reported multiple times under a single reporting period.</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dirty="0">
                          <a:latin typeface="Arial"/>
                        </a:rPr>
                        <a:t>Reporting Period</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2032">
                <a:tc>
                  <a:txBody>
                    <a:bodyPr/>
                    <a:lstStyle/>
                    <a:p>
                      <a:pPr algn="l" fontAlgn="t"/>
                      <a:r>
                        <a:rPr lang="en-US" sz="1000" b="0" i="0" u="none" strike="noStrike">
                          <a:latin typeface="Arial"/>
                        </a:rPr>
                        <a:t>06011</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EIS-76611</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EIS-51948313</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dirty="0">
                          <a:latin typeface="Arial"/>
                        </a:rPr>
                        <a:t>EIS-59562914</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59562914</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A</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1930</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Cardinality</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When reporting emissions, a pollutant may not reported multiple times under a single reporting period.</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Reporting Period</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2032">
                <a:tc>
                  <a:txBody>
                    <a:bodyPr/>
                    <a:lstStyle/>
                    <a:p>
                      <a:pPr algn="l" fontAlgn="t"/>
                      <a:r>
                        <a:rPr lang="en-US" sz="1000" b="0" i="0" u="none" strike="noStrike">
                          <a:latin typeface="Arial"/>
                        </a:rPr>
                        <a:t>06011</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EIS-76611</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EIS-51948613</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EIS-59562614</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59562614</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A</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1930</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Cardinality</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When reporting emissions, a pollutant may not reported multiple times under a single reporting period.</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US" sz="1000" b="0" i="0" u="none" strike="noStrike">
                          <a:latin typeface="Arial"/>
                        </a:rPr>
                        <a:t>Reporting Period</a:t>
                      </a: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latin typeface="Arial"/>
                      </a:endParaRPr>
                    </a:p>
                  </a:txBody>
                  <a:tcPr marL="2532" marR="2532" marT="2532"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Errors</a:t>
            </a:r>
            <a:endParaRPr lang="en-US" dirty="0"/>
          </a:p>
        </p:txBody>
      </p:sp>
      <p:sp>
        <p:nvSpPr>
          <p:cNvPr id="3" name="Content Placeholder 2"/>
          <p:cNvSpPr>
            <a:spLocks noGrp="1"/>
          </p:cNvSpPr>
          <p:nvPr>
            <p:ph idx="1"/>
          </p:nvPr>
        </p:nvSpPr>
        <p:spPr/>
        <p:txBody>
          <a:bodyPr/>
          <a:lstStyle/>
          <a:p>
            <a:r>
              <a:rPr lang="en-US" dirty="0" smtClean="0"/>
              <a:t>-error 1770 - Process ID does not exist.</a:t>
            </a:r>
          </a:p>
          <a:p>
            <a:pPr lvl="1"/>
            <a:r>
              <a:rPr lang="en-US" dirty="0" smtClean="0"/>
              <a:t>Might be occurring if you submit your Point right after your facility inventory and you did not resolve critical errors or the Potential Duplicate Facilities error</a:t>
            </a:r>
          </a:p>
          <a:p>
            <a:pPr lvl="1"/>
            <a:endParaRPr lang="en-US" dirty="0" smtClean="0"/>
          </a:p>
          <a:p>
            <a:r>
              <a:rPr lang="en-US" dirty="0" smtClean="0"/>
              <a:t>Emission calculation method code is required</a:t>
            </a:r>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EIS and the NEI</a:t>
            </a:r>
            <a:endParaRPr lang="en-US" dirty="0"/>
          </a:p>
        </p:txBody>
      </p:sp>
      <p:sp>
        <p:nvSpPr>
          <p:cNvPr id="3" name="Content Placeholder 2"/>
          <p:cNvSpPr>
            <a:spLocks noGrp="1"/>
          </p:cNvSpPr>
          <p:nvPr>
            <p:ph idx="1"/>
          </p:nvPr>
        </p:nvSpPr>
        <p:spPr>
          <a:xfrm>
            <a:off x="381000" y="1371600"/>
            <a:ext cx="8229600" cy="4953000"/>
          </a:xfrm>
        </p:spPr>
        <p:txBody>
          <a:bodyPr>
            <a:normAutofit fontScale="77500" lnSpcReduction="20000"/>
          </a:bodyPr>
          <a:lstStyle/>
          <a:p>
            <a:r>
              <a:rPr lang="en-US" dirty="0" smtClean="0"/>
              <a:t>Emission Inventory System (EIS)</a:t>
            </a:r>
          </a:p>
          <a:p>
            <a:pPr lvl="1"/>
            <a:r>
              <a:rPr lang="en-US" dirty="0" smtClean="0"/>
              <a:t>Data repository for air emissions data used to create the NEI</a:t>
            </a:r>
          </a:p>
          <a:p>
            <a:pPr lvl="1"/>
            <a:r>
              <a:rPr lang="en-US" dirty="0" smtClean="0"/>
              <a:t>Contains  State, Local, Tribal and EPA submitted data</a:t>
            </a:r>
          </a:p>
          <a:p>
            <a:pPr lvl="1"/>
            <a:r>
              <a:rPr lang="en-US" dirty="0" smtClean="0"/>
              <a:t>Can be multiple emissions values for the same unit/process</a:t>
            </a:r>
          </a:p>
          <a:p>
            <a:pPr lvl="1"/>
            <a:r>
              <a:rPr lang="en-US" dirty="0" smtClean="0"/>
              <a:t>Annual, monthly, daily data</a:t>
            </a:r>
          </a:p>
          <a:p>
            <a:pPr lvl="1"/>
            <a:r>
              <a:rPr lang="en-US" dirty="0" smtClean="0"/>
              <a:t>Data available via a password-protected web site</a:t>
            </a:r>
          </a:p>
          <a:p>
            <a:pPr lvl="2"/>
            <a:r>
              <a:rPr lang="en-US" dirty="0" smtClean="0"/>
              <a:t>EIS Gateway </a:t>
            </a:r>
            <a:r>
              <a:rPr lang="en-US" dirty="0" smtClean="0">
                <a:hlinkClick r:id="rId3"/>
              </a:rPr>
              <a:t>https://eis.epa.gov/eis-system-web/welcome.html</a:t>
            </a:r>
            <a:r>
              <a:rPr lang="en-US" dirty="0" smtClean="0"/>
              <a:t> </a:t>
            </a:r>
          </a:p>
          <a:p>
            <a:r>
              <a:rPr lang="en-US" dirty="0" smtClean="0"/>
              <a:t>National Emission Inventory (NEI)</a:t>
            </a:r>
          </a:p>
          <a:p>
            <a:pPr lvl="1"/>
            <a:r>
              <a:rPr lang="en-US" dirty="0" smtClean="0"/>
              <a:t>Snapshot in time from EIS</a:t>
            </a:r>
          </a:p>
          <a:p>
            <a:pPr lvl="1"/>
            <a:r>
              <a:rPr lang="en-US" dirty="0" smtClean="0"/>
              <a:t>Inventory version shared with the public</a:t>
            </a:r>
          </a:p>
          <a:p>
            <a:pPr lvl="1"/>
            <a:r>
              <a:rPr lang="en-US" dirty="0" smtClean="0"/>
              <a:t>One emissions value per process selected</a:t>
            </a:r>
          </a:p>
          <a:p>
            <a:pPr lvl="1"/>
            <a:r>
              <a:rPr lang="en-US" dirty="0" smtClean="0"/>
              <a:t>Annual emissions values</a:t>
            </a:r>
          </a:p>
          <a:p>
            <a:pPr>
              <a:buNone/>
            </a:pPr>
            <a:endParaRPr lang="en-US" dirty="0">
              <a:solidFill>
                <a:srgbClr val="FF0000"/>
              </a:solidFill>
            </a:endParaRPr>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Changes To QA checks on Emissions</a:t>
            </a:r>
            <a:endParaRPr lang="en-US" dirty="0"/>
          </a:p>
        </p:txBody>
      </p:sp>
      <p:sp>
        <p:nvSpPr>
          <p:cNvPr id="3" name="Content Placeholder 2"/>
          <p:cNvSpPr>
            <a:spLocks noGrp="1"/>
          </p:cNvSpPr>
          <p:nvPr>
            <p:ph idx="1"/>
          </p:nvPr>
        </p:nvSpPr>
        <p:spPr>
          <a:xfrm>
            <a:off x="457200" y="1752600"/>
            <a:ext cx="8229600" cy="4525963"/>
          </a:xfrm>
        </p:spPr>
        <p:txBody>
          <a:bodyPr/>
          <a:lstStyle/>
          <a:p>
            <a:r>
              <a:rPr lang="en-US" dirty="0" smtClean="0"/>
              <a:t>We are replacing the warning check on emissions values to CRITICAL</a:t>
            </a:r>
          </a:p>
          <a:p>
            <a:pPr lvl="1"/>
            <a:r>
              <a:rPr lang="en-US" dirty="0" smtClean="0"/>
              <a:t>We are in the process of deriving new limits that will keep out true outliers</a:t>
            </a:r>
          </a:p>
          <a:p>
            <a:pPr lvl="1"/>
            <a:r>
              <a:rPr lang="en-US" dirty="0" smtClean="0"/>
              <a:t>System will allow us to change limits if we need to </a:t>
            </a:r>
          </a:p>
          <a:p>
            <a:pPr lvl="1"/>
            <a:r>
              <a:rPr lang="en-US" dirty="0" smtClean="0"/>
              <a:t>send a Support Request if you get a critical error that you think is not a true outlier</a:t>
            </a:r>
          </a:p>
          <a:p>
            <a:r>
              <a:rPr lang="en-US" dirty="0" smtClean="0"/>
              <a:t>Several pollutant specific new critical error checks to be covered ahead</a:t>
            </a:r>
          </a:p>
          <a:p>
            <a:pPr lvl="1"/>
            <a:endParaRPr lang="en-US" b="1" dirty="0" smtClean="0"/>
          </a:p>
          <a:p>
            <a:pPr>
              <a:buNone/>
            </a:pPr>
            <a:endParaRPr lang="en-US" b="1" dirty="0" smtClean="0"/>
          </a:p>
          <a:p>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How do I edit an emissions value?</a:t>
            </a:r>
            <a:endParaRPr lang="en-US" sz="4000" dirty="0"/>
          </a:p>
        </p:txBody>
      </p:sp>
      <p:sp>
        <p:nvSpPr>
          <p:cNvPr id="3" name="Content Placeholder 2"/>
          <p:cNvSpPr>
            <a:spLocks noGrp="1"/>
          </p:cNvSpPr>
          <p:nvPr>
            <p:ph idx="1"/>
          </p:nvPr>
        </p:nvSpPr>
        <p:spPr>
          <a:xfrm>
            <a:off x="609600" y="1371600"/>
            <a:ext cx="8229600" cy="4525963"/>
          </a:xfrm>
        </p:spPr>
        <p:txBody>
          <a:bodyPr/>
          <a:lstStyle/>
          <a:p>
            <a:r>
              <a:rPr lang="en-US" dirty="0" smtClean="0"/>
              <a:t>Edit emissions values by</a:t>
            </a:r>
          </a:p>
          <a:p>
            <a:pPr lvl="1"/>
            <a:r>
              <a:rPr lang="en-US" dirty="0" smtClean="0"/>
              <a:t>Batch upload (Staging Tables)</a:t>
            </a:r>
          </a:p>
          <a:p>
            <a:pPr lvl="2"/>
            <a:r>
              <a:rPr lang="en-US" dirty="0" smtClean="0"/>
              <a:t>Remember to include all pollutants previously reported, including the emission to be changed.</a:t>
            </a:r>
          </a:p>
          <a:p>
            <a:pPr lvl="1"/>
            <a:r>
              <a:rPr lang="en-US" dirty="0" smtClean="0"/>
              <a:t>Gateway</a:t>
            </a:r>
          </a:p>
          <a:p>
            <a:pPr lvl="2"/>
            <a:r>
              <a:rPr lang="en-US" dirty="0" smtClean="0"/>
              <a:t>Easiest and safest if you only have a few changes.</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smtClean="0"/>
              <a:t>Editing Emissions on the Gateway (1)</a:t>
            </a:r>
            <a:endParaRPr lang="en-US" dirty="0"/>
          </a:p>
        </p:txBody>
      </p:sp>
      <p:pic>
        <p:nvPicPr>
          <p:cNvPr id="153602" name="Picture 2"/>
          <p:cNvPicPr>
            <a:picLocks noChangeAspect="1" noChangeArrowheads="1"/>
          </p:cNvPicPr>
          <p:nvPr/>
        </p:nvPicPr>
        <p:blipFill>
          <a:blip r:embed="rId3"/>
          <a:srcRect/>
          <a:stretch>
            <a:fillRect/>
          </a:stretch>
        </p:blipFill>
        <p:spPr bwMode="auto">
          <a:xfrm>
            <a:off x="304800" y="1143000"/>
            <a:ext cx="8534400" cy="5436588"/>
          </a:xfrm>
          <a:prstGeom prst="rect">
            <a:avLst/>
          </a:prstGeom>
          <a:noFill/>
          <a:ln w="9525">
            <a:noFill/>
            <a:miter lim="800000"/>
            <a:headEnd/>
            <a:tailEnd/>
          </a:ln>
        </p:spPr>
      </p:pic>
      <p:sp>
        <p:nvSpPr>
          <p:cNvPr id="5" name="Oval 4"/>
          <p:cNvSpPr/>
          <p:nvPr/>
        </p:nvSpPr>
        <p:spPr>
          <a:xfrm>
            <a:off x="6934200" y="3276600"/>
            <a:ext cx="1143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pPr>
              <a:defRPr/>
            </a:pPr>
            <a:fld id="{23482766-1B3B-4603-A771-D270E25208ED}" type="slidenum">
              <a:rPr lang="en-US" smtClean="0"/>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Editing Emissions on the Gateway (2)</a:t>
            </a:r>
            <a:endParaRPr lang="en-US" sz="3600" dirty="0"/>
          </a:p>
        </p:txBody>
      </p:sp>
      <p:pic>
        <p:nvPicPr>
          <p:cNvPr id="154626" name="Picture 2"/>
          <p:cNvPicPr>
            <a:picLocks noChangeAspect="1" noChangeArrowheads="1"/>
          </p:cNvPicPr>
          <p:nvPr/>
        </p:nvPicPr>
        <p:blipFill>
          <a:blip r:embed="rId3"/>
          <a:srcRect/>
          <a:stretch>
            <a:fillRect/>
          </a:stretch>
        </p:blipFill>
        <p:spPr bwMode="auto">
          <a:xfrm>
            <a:off x="304800" y="1219200"/>
            <a:ext cx="8534400" cy="5151950"/>
          </a:xfrm>
          <a:prstGeom prst="rect">
            <a:avLst/>
          </a:prstGeom>
          <a:noFill/>
          <a:ln w="9525">
            <a:noFill/>
            <a:miter lim="800000"/>
            <a:headEnd/>
            <a:tailEnd/>
          </a:ln>
        </p:spPr>
      </p:pic>
      <p:sp>
        <p:nvSpPr>
          <p:cNvPr id="5" name="Oval 4"/>
          <p:cNvSpPr/>
          <p:nvPr/>
        </p:nvSpPr>
        <p:spPr>
          <a:xfrm>
            <a:off x="7620000" y="5638800"/>
            <a:ext cx="8382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pPr>
              <a:defRPr/>
            </a:pPr>
            <a:fld id="{23482766-1B3B-4603-A771-D270E25208ED}" type="slidenum">
              <a:rPr lang="en-US" smtClean="0"/>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Editing Emissions on the Gateway(3)</a:t>
            </a:r>
            <a:endParaRPr lang="en-US" sz="3600" dirty="0"/>
          </a:p>
        </p:txBody>
      </p:sp>
      <p:pic>
        <p:nvPicPr>
          <p:cNvPr id="155651" name="Picture 3"/>
          <p:cNvPicPr>
            <a:picLocks noChangeAspect="1" noChangeArrowheads="1"/>
          </p:cNvPicPr>
          <p:nvPr/>
        </p:nvPicPr>
        <p:blipFill>
          <a:blip r:embed="rId3"/>
          <a:srcRect/>
          <a:stretch>
            <a:fillRect/>
          </a:stretch>
        </p:blipFill>
        <p:spPr bwMode="auto">
          <a:xfrm>
            <a:off x="304800" y="1371600"/>
            <a:ext cx="8534400" cy="4867312"/>
          </a:xfrm>
          <a:prstGeom prst="rect">
            <a:avLst/>
          </a:prstGeom>
          <a:noFill/>
          <a:ln w="9525">
            <a:noFill/>
            <a:miter lim="800000"/>
            <a:headEnd/>
            <a:tailEnd/>
          </a:ln>
        </p:spPr>
      </p:pic>
      <p:sp>
        <p:nvSpPr>
          <p:cNvPr id="4" name="Oval 3"/>
          <p:cNvSpPr/>
          <p:nvPr/>
        </p:nvSpPr>
        <p:spPr>
          <a:xfrm>
            <a:off x="7162800" y="4191000"/>
            <a:ext cx="15240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pPr>
              <a:defRPr/>
            </a:pPr>
            <a:fld id="{23482766-1B3B-4603-A771-D270E25208ED}" type="slidenum">
              <a:rPr lang="en-US" smtClean="0"/>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smtClean="0"/>
              <a:t>Editing Emissions on the Gateway (4)</a:t>
            </a:r>
            <a:endParaRPr lang="en-US" sz="3600" dirty="0"/>
          </a:p>
        </p:txBody>
      </p:sp>
      <p:pic>
        <p:nvPicPr>
          <p:cNvPr id="2050" name="Picture 2"/>
          <p:cNvPicPr>
            <a:picLocks noChangeAspect="1" noChangeArrowheads="1"/>
          </p:cNvPicPr>
          <p:nvPr/>
        </p:nvPicPr>
        <p:blipFill>
          <a:blip r:embed="rId3"/>
          <a:srcRect l="18125" t="29000" r="32500" b="10000"/>
          <a:stretch>
            <a:fillRect/>
          </a:stretch>
        </p:blipFill>
        <p:spPr bwMode="auto">
          <a:xfrm>
            <a:off x="1295400" y="1600200"/>
            <a:ext cx="6553200" cy="5060066"/>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pPr>
              <a:defRPr/>
            </a:pPr>
            <a:fld id="{1D73F25F-5ECE-4050-A7F8-054E977CA458}" type="slidenum">
              <a:rPr lang="en-US" smtClean="0"/>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srcRect/>
          <a:stretch>
            <a:fillRect/>
          </a:stretch>
        </p:blipFill>
        <p:spPr bwMode="auto">
          <a:xfrm>
            <a:off x="304800" y="1219200"/>
            <a:ext cx="8534400" cy="5151950"/>
          </a:xfrm>
          <a:prstGeom prst="rect">
            <a:avLst/>
          </a:prstGeom>
          <a:noFill/>
          <a:ln w="9525">
            <a:noFill/>
            <a:miter lim="800000"/>
            <a:headEnd/>
            <a:tailEnd/>
          </a:ln>
        </p:spPr>
      </p:pic>
      <p:sp>
        <p:nvSpPr>
          <p:cNvPr id="5" name="Oval 4"/>
          <p:cNvSpPr/>
          <p:nvPr/>
        </p:nvSpPr>
        <p:spPr>
          <a:xfrm>
            <a:off x="4038600" y="3200400"/>
            <a:ext cx="7620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pPr>
              <a:defRPr/>
            </a:pPr>
            <a:fld id="{23482766-1B3B-4603-A771-D270E25208ED}" type="slidenum">
              <a:rPr lang="en-US" smtClean="0"/>
              <a:pPr>
                <a:defRPr/>
              </a:pPr>
              <a:t>36</a:t>
            </a:fld>
            <a:endParaRPr lang="en-US"/>
          </a:p>
        </p:txBody>
      </p:sp>
      <p:sp>
        <p:nvSpPr>
          <p:cNvPr id="8" name="Title 7"/>
          <p:cNvSpPr>
            <a:spLocks noGrp="1"/>
          </p:cNvSpPr>
          <p:nvPr>
            <p:ph type="title"/>
          </p:nvPr>
        </p:nvSpPr>
        <p:spPr/>
        <p:txBody>
          <a:bodyPr/>
          <a:lstStyle/>
          <a:p>
            <a:r>
              <a:rPr lang="en-US" sz="3600" dirty="0" smtClean="0"/>
              <a:t>Adding a pollutant via the Gateway (1)</a:t>
            </a:r>
            <a:endParaRPr lang="en-US" sz="36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839200" cy="1143000"/>
          </a:xfrm>
        </p:spPr>
        <p:txBody>
          <a:bodyPr/>
          <a:lstStyle/>
          <a:p>
            <a:r>
              <a:rPr lang="en-US" sz="3600" dirty="0" smtClean="0"/>
              <a:t>Adding a pollutant via the Gateway (2)</a:t>
            </a:r>
            <a:endParaRPr lang="en-US" sz="3600" dirty="0"/>
          </a:p>
        </p:txBody>
      </p:sp>
      <p:pic>
        <p:nvPicPr>
          <p:cNvPr id="156674" name="Picture 2"/>
          <p:cNvPicPr>
            <a:picLocks noChangeAspect="1" noChangeArrowheads="1"/>
          </p:cNvPicPr>
          <p:nvPr/>
        </p:nvPicPr>
        <p:blipFill>
          <a:blip r:embed="rId3"/>
          <a:srcRect/>
          <a:stretch>
            <a:fillRect/>
          </a:stretch>
        </p:blipFill>
        <p:spPr bwMode="auto">
          <a:xfrm>
            <a:off x="304800" y="1193702"/>
            <a:ext cx="8534400" cy="546505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Airports are Point Sources</a:t>
            </a:r>
            <a:endParaRPr lang="en-US" dirty="0"/>
          </a:p>
        </p:txBody>
      </p:sp>
      <p:sp>
        <p:nvSpPr>
          <p:cNvPr id="3" name="Content Placeholder 2"/>
          <p:cNvSpPr>
            <a:spLocks noGrp="1"/>
          </p:cNvSpPr>
          <p:nvPr>
            <p:ph idx="1"/>
          </p:nvPr>
        </p:nvSpPr>
        <p:spPr>
          <a:xfrm>
            <a:off x="457200" y="1371600"/>
            <a:ext cx="8229600" cy="5257800"/>
          </a:xfrm>
        </p:spPr>
        <p:txBody>
          <a:bodyPr>
            <a:normAutofit fontScale="70000" lnSpcReduction="20000"/>
          </a:bodyPr>
          <a:lstStyle/>
          <a:p>
            <a:r>
              <a:rPr lang="en-US" dirty="0" smtClean="0"/>
              <a:t>Includes aircraft engines exhaust, auxiliary power units and ground support equipment (GSE).  Excludes aviation gas distribution (nonpoint)</a:t>
            </a:r>
          </a:p>
          <a:p>
            <a:r>
              <a:rPr lang="en-US" dirty="0" smtClean="0"/>
              <a:t>Although NONROAD model calculates GSE, those SCCs must be reported at the airport, and are not allowed in a </a:t>
            </a:r>
            <a:r>
              <a:rPr lang="en-US" dirty="0" err="1" smtClean="0"/>
              <a:t>nonroad</a:t>
            </a:r>
            <a:r>
              <a:rPr lang="en-US" dirty="0" smtClean="0"/>
              <a:t> submittal</a:t>
            </a:r>
          </a:p>
          <a:p>
            <a:endParaRPr lang="en-US" dirty="0" smtClean="0"/>
          </a:p>
          <a:p>
            <a:r>
              <a:rPr lang="en-US" dirty="0" smtClean="0"/>
              <a:t>Aircraft exhaust units are aircraft types by SCC (military, commercial, general aviation, etc).  Processes are aircraft make and engine type, indicated by </a:t>
            </a:r>
            <a:r>
              <a:rPr lang="en-US" dirty="0" err="1" smtClean="0"/>
              <a:t>aircraftenginetype</a:t>
            </a:r>
            <a:r>
              <a:rPr lang="en-US" dirty="0" smtClean="0"/>
              <a:t> code --</a:t>
            </a:r>
            <a:r>
              <a:rPr lang="en-US" dirty="0" smtClean="0">
                <a:solidFill>
                  <a:srgbClr val="FF0000"/>
                </a:solidFill>
                <a:sym typeface="Wingdings" pitchFamily="2" charset="2"/>
              </a:rPr>
              <a:t></a:t>
            </a:r>
            <a:r>
              <a:rPr lang="en-US" dirty="0" smtClean="0">
                <a:solidFill>
                  <a:srgbClr val="FF0000"/>
                </a:solidFill>
              </a:rPr>
              <a:t>now a required field </a:t>
            </a:r>
          </a:p>
          <a:p>
            <a:r>
              <a:rPr lang="en-US" dirty="0" smtClean="0"/>
              <a:t>Submitters should not create new units and processes without first confirming you have SCC and aircraft-engine combinations that are not represented at the existing EIS airport.  EIS will not accept new submittals that duplicate units or processes. -</a:t>
            </a:r>
            <a:r>
              <a:rPr lang="en-US" dirty="0" smtClean="0">
                <a:sym typeface="Wingdings" pitchFamily="2" charset="2"/>
              </a:rPr>
              <a:t> </a:t>
            </a:r>
            <a:r>
              <a:rPr lang="en-US" dirty="0" smtClean="0">
                <a:solidFill>
                  <a:srgbClr val="FF0000"/>
                </a:solidFill>
                <a:sym typeface="Wingdings" pitchFamily="2" charset="2"/>
              </a:rPr>
              <a:t>New Critical QA CHECK</a:t>
            </a:r>
            <a:endParaRPr lang="en-US" dirty="0" smtClean="0">
              <a:solidFill>
                <a:srgbClr val="FF0000"/>
              </a:solidFill>
            </a:endParaRPr>
          </a:p>
          <a:p>
            <a:r>
              <a:rPr lang="en-US" dirty="0" smtClean="0"/>
              <a:t>If funding becomes available, EPA may collect LTO data outside the EIS process.</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609600"/>
            <a:ext cx="8229600" cy="762000"/>
          </a:xfrm>
        </p:spPr>
        <p:txBody>
          <a:bodyPr>
            <a:noAutofit/>
          </a:bodyPr>
          <a:lstStyle/>
          <a:p>
            <a:r>
              <a:rPr lang="en-US" sz="5400" dirty="0" smtClean="0"/>
              <a:t>Rail Yards </a:t>
            </a:r>
          </a:p>
        </p:txBody>
      </p:sp>
      <p:sp>
        <p:nvSpPr>
          <p:cNvPr id="33795" name="Rectangle 3"/>
          <p:cNvSpPr>
            <a:spLocks noGrp="1" noChangeArrowheads="1"/>
          </p:cNvSpPr>
          <p:nvPr>
            <p:ph type="body" idx="1"/>
          </p:nvPr>
        </p:nvSpPr>
        <p:spPr/>
        <p:txBody>
          <a:bodyPr>
            <a:normAutofit/>
          </a:bodyPr>
          <a:lstStyle/>
          <a:p>
            <a:r>
              <a:rPr lang="en-US" dirty="0" smtClean="0"/>
              <a:t>EPA has developed facilities for 750 large yards.  Nonpoint yard emissions are also allowed, but submitters should first look for facility yards to avoid double counting, before reporting as nonpoint.  </a:t>
            </a:r>
          </a:p>
          <a:p>
            <a:r>
              <a:rPr lang="en-US" dirty="0" smtClean="0"/>
              <a:t>All yards are not yet in EIS, thus additional facilities are desired. </a:t>
            </a:r>
          </a:p>
          <a:p>
            <a:r>
              <a:rPr lang="en-US" dirty="0" smtClean="0"/>
              <a:t>Rails lines are reported in nonpoint</a:t>
            </a:r>
          </a:p>
          <a:p>
            <a:pPr>
              <a:buNone/>
            </a:pPr>
            <a:endParaRPr lang="en-US" dirty="0" smtClean="0"/>
          </a:p>
          <a:p>
            <a:endParaRPr lang="en-US" dirty="0" smtClean="0"/>
          </a:p>
          <a:p>
            <a:pPr lvl="1">
              <a:buNone/>
            </a:pPr>
            <a:endParaRPr lang="en-US" dirty="0" smtClean="0"/>
          </a:p>
          <a:p>
            <a:pPr eaLnBrk="1" hangingPunct="1"/>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S/L/T Reporting</a:t>
            </a:r>
            <a:endParaRPr lang="en-US" dirty="0"/>
          </a:p>
        </p:txBody>
      </p:sp>
      <p:sp>
        <p:nvSpPr>
          <p:cNvPr id="3" name="Content Placeholder 2"/>
          <p:cNvSpPr>
            <a:spLocks noGrp="1"/>
          </p:cNvSpPr>
          <p:nvPr>
            <p:ph idx="1"/>
          </p:nvPr>
        </p:nvSpPr>
        <p:spPr>
          <a:xfrm>
            <a:off x="381000" y="1295400"/>
            <a:ext cx="8229600" cy="5257800"/>
          </a:xfrm>
        </p:spPr>
        <p:txBody>
          <a:bodyPr>
            <a:normAutofit fontScale="77500" lnSpcReduction="20000"/>
          </a:bodyPr>
          <a:lstStyle/>
          <a:p>
            <a:r>
              <a:rPr lang="en-US" dirty="0" smtClean="0"/>
              <a:t>Criteria Pollutants Required by Air Emissions Reporting Rule (AERR) </a:t>
            </a:r>
            <a:r>
              <a:rPr lang="en-US" sz="2400" dirty="0" smtClean="0">
                <a:hlinkClick r:id="rId3"/>
              </a:rPr>
              <a:t>http://www.epa.gov/ttn/chief/aerr/</a:t>
            </a:r>
            <a:r>
              <a:rPr lang="en-US" sz="2400" dirty="0" smtClean="0"/>
              <a:t> </a:t>
            </a:r>
          </a:p>
          <a:p>
            <a:pPr lvl="1"/>
            <a:r>
              <a:rPr lang="en-US" dirty="0" smtClean="0"/>
              <a:t>Complete criteria pollutant inventory every 3 years</a:t>
            </a:r>
          </a:p>
          <a:p>
            <a:pPr lvl="2"/>
            <a:r>
              <a:rPr lang="en-US" dirty="0" smtClean="0"/>
              <a:t>All point sources (100 </a:t>
            </a:r>
            <a:r>
              <a:rPr lang="en-US" dirty="0" err="1" smtClean="0"/>
              <a:t>tpy</a:t>
            </a:r>
            <a:r>
              <a:rPr lang="en-US" dirty="0" smtClean="0"/>
              <a:t> potential to emit threshold)</a:t>
            </a:r>
          </a:p>
          <a:p>
            <a:pPr lvl="2"/>
            <a:r>
              <a:rPr lang="en-US" dirty="0" smtClean="0"/>
              <a:t>Nonpoint sources</a:t>
            </a:r>
          </a:p>
          <a:p>
            <a:pPr lvl="2"/>
            <a:r>
              <a:rPr lang="en-US" dirty="0" err="1" smtClean="0"/>
              <a:t>Onroad</a:t>
            </a:r>
            <a:r>
              <a:rPr lang="en-US" dirty="0" smtClean="0"/>
              <a:t> and </a:t>
            </a:r>
            <a:r>
              <a:rPr lang="en-US" dirty="0" err="1" smtClean="0"/>
              <a:t>Nonroad</a:t>
            </a:r>
            <a:r>
              <a:rPr lang="en-US" dirty="0" smtClean="0"/>
              <a:t> sources</a:t>
            </a:r>
          </a:p>
          <a:p>
            <a:pPr lvl="2"/>
            <a:r>
              <a:rPr lang="en-US" dirty="0" smtClean="0"/>
              <a:t>Events (wildfires and prescribed fires)</a:t>
            </a:r>
          </a:p>
          <a:p>
            <a:pPr lvl="2"/>
            <a:r>
              <a:rPr lang="en-US" b="1" dirty="0" smtClean="0"/>
              <a:t>2011 Emissions due 12/31/2012, EIS window opens 6/1/2012</a:t>
            </a:r>
          </a:p>
          <a:p>
            <a:pPr lvl="1"/>
            <a:r>
              <a:rPr lang="en-US" dirty="0" smtClean="0"/>
              <a:t>Annual reporting for type A point source facilities</a:t>
            </a:r>
          </a:p>
          <a:p>
            <a:pPr lvl="3"/>
            <a:r>
              <a:rPr lang="en-US" dirty="0" smtClean="0"/>
              <a:t>SO2, </a:t>
            </a:r>
            <a:r>
              <a:rPr lang="en-US" dirty="0" err="1" smtClean="0"/>
              <a:t>NOx</a:t>
            </a:r>
            <a:r>
              <a:rPr lang="en-US" dirty="0" smtClean="0"/>
              <a:t>, CO  with potential to emit </a:t>
            </a:r>
            <a:r>
              <a:rPr lang="en-US" u="sng" dirty="0" smtClean="0"/>
              <a:t>&gt; </a:t>
            </a:r>
            <a:r>
              <a:rPr lang="en-US" dirty="0" smtClean="0"/>
              <a:t>2,500 </a:t>
            </a:r>
            <a:r>
              <a:rPr lang="en-US" dirty="0" err="1" smtClean="0"/>
              <a:t>tpy</a:t>
            </a:r>
            <a:endParaRPr lang="en-US" dirty="0" smtClean="0"/>
          </a:p>
          <a:p>
            <a:pPr lvl="3"/>
            <a:r>
              <a:rPr lang="en-US" dirty="0" smtClean="0"/>
              <a:t>VOC, PM, NH3 with potential to emit </a:t>
            </a:r>
            <a:r>
              <a:rPr lang="en-US" u="sng" dirty="0" smtClean="0"/>
              <a:t>&gt;</a:t>
            </a:r>
            <a:r>
              <a:rPr lang="en-US" dirty="0" smtClean="0"/>
              <a:t> 250 </a:t>
            </a:r>
            <a:r>
              <a:rPr lang="en-US" dirty="0" err="1" smtClean="0"/>
              <a:t>tpy</a:t>
            </a:r>
            <a:endParaRPr lang="en-US" dirty="0" smtClean="0"/>
          </a:p>
          <a:p>
            <a:pPr lvl="3"/>
            <a:r>
              <a:rPr lang="en-US" dirty="0" err="1" smtClean="0"/>
              <a:t>Pb</a:t>
            </a:r>
            <a:r>
              <a:rPr lang="en-US" dirty="0" smtClean="0"/>
              <a:t> with potential to emit  </a:t>
            </a:r>
            <a:r>
              <a:rPr lang="en-US" u="sng" dirty="0" smtClean="0"/>
              <a:t>&gt; </a:t>
            </a:r>
            <a:r>
              <a:rPr lang="en-US" dirty="0" smtClean="0"/>
              <a:t>5 </a:t>
            </a:r>
            <a:r>
              <a:rPr lang="en-US" dirty="0" err="1" smtClean="0"/>
              <a:t>tpy</a:t>
            </a:r>
            <a:r>
              <a:rPr lang="en-US" dirty="0" smtClean="0"/>
              <a:t> (to be amended to agree with Lead NAAQS level of </a:t>
            </a:r>
            <a:r>
              <a:rPr lang="en-US" u="sng" dirty="0" smtClean="0"/>
              <a:t>&gt; 0</a:t>
            </a:r>
            <a:r>
              <a:rPr lang="en-US" dirty="0" smtClean="0"/>
              <a:t>.5 </a:t>
            </a:r>
            <a:r>
              <a:rPr lang="en-US" dirty="0" err="1" smtClean="0"/>
              <a:t>tpy</a:t>
            </a:r>
            <a:r>
              <a:rPr lang="en-US" dirty="0" smtClean="0"/>
              <a:t>)</a:t>
            </a:r>
          </a:p>
          <a:p>
            <a:r>
              <a:rPr lang="en-US" dirty="0" smtClean="0"/>
              <a:t>HAPs are submitted voluntarily by many S/L/Ts and are encouraged as part of an integrated report</a:t>
            </a:r>
          </a:p>
          <a:p>
            <a:pPr lvl="1"/>
            <a:r>
              <a:rPr lang="en-US" dirty="0" smtClean="0"/>
              <a:t>EPA plans to gap fill HAP emissions where missing (e.g., TRI, rule data)</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EGUs</a:t>
            </a:r>
            <a:endParaRPr lang="en-US" dirty="0"/>
          </a:p>
        </p:txBody>
      </p:sp>
      <p:sp>
        <p:nvSpPr>
          <p:cNvPr id="3" name="Content Placeholder 2"/>
          <p:cNvSpPr>
            <a:spLocks noGrp="1"/>
          </p:cNvSpPr>
          <p:nvPr>
            <p:ph idx="1"/>
          </p:nvPr>
        </p:nvSpPr>
        <p:spPr>
          <a:xfrm>
            <a:off x="457200" y="1295400"/>
            <a:ext cx="8229600" cy="4114800"/>
          </a:xfrm>
        </p:spPr>
        <p:txBody>
          <a:bodyPr/>
          <a:lstStyle/>
          <a:p>
            <a:r>
              <a:rPr lang="en-US" sz="2400" dirty="0" smtClean="0"/>
              <a:t>SLT responsible for reporting emissions</a:t>
            </a:r>
          </a:p>
          <a:p>
            <a:r>
              <a:rPr lang="en-US" sz="2400" dirty="0" smtClean="0"/>
              <a:t>Updated emission factors (including unit specific test-based factors) for selected pollutants were developed during the MATS rule for units expected to be affected by the rule (&gt;25  MW , coal, oil)</a:t>
            </a:r>
          </a:p>
          <a:p>
            <a:r>
              <a:rPr lang="en-US" sz="2400" dirty="0" smtClean="0"/>
              <a:t>Updated PM unit-specific test-based emission factors also available</a:t>
            </a:r>
          </a:p>
          <a:p>
            <a:r>
              <a:rPr lang="en-US" sz="2400" dirty="0" smtClean="0"/>
              <a:t>Can get these from the rule website</a:t>
            </a:r>
          </a:p>
          <a:p>
            <a:pPr lvl="1"/>
            <a:r>
              <a:rPr lang="en-US" sz="2000" dirty="0" smtClean="0">
                <a:hlinkClick r:id="rId3"/>
              </a:rPr>
              <a:t>http://www.epa.gov/ttn/atw/utility/utilitypg.html</a:t>
            </a:r>
            <a:endParaRPr lang="en-US" sz="2000" dirty="0"/>
          </a:p>
          <a:p>
            <a:r>
              <a:rPr lang="en-US" sz="2400" dirty="0" smtClean="0"/>
              <a:t>We will be posting these on </a:t>
            </a:r>
            <a:r>
              <a:rPr lang="en-US" sz="2400" dirty="0" smtClean="0">
                <a:hlinkClick r:id="rId4"/>
              </a:rPr>
              <a:t>http://www.epa.gov/ttn/chief/eiinformation.html</a:t>
            </a:r>
            <a:endParaRPr lang="en-US" sz="2400" dirty="0" smtClean="0"/>
          </a:p>
        </p:txBody>
      </p:sp>
      <p:sp>
        <p:nvSpPr>
          <p:cNvPr id="4" name="Slide Number Placeholder 3"/>
          <p:cNvSpPr>
            <a:spLocks noGrp="1"/>
          </p:cNvSpPr>
          <p:nvPr>
            <p:ph type="sldNum" sz="quarter" idx="12"/>
          </p:nvPr>
        </p:nvSpPr>
        <p:spPr>
          <a:xfrm>
            <a:off x="7010400" y="6381750"/>
            <a:ext cx="2133600" cy="476250"/>
          </a:xfrm>
        </p:spPr>
        <p:txBody>
          <a:bodyPr/>
          <a:lstStyle/>
          <a:p>
            <a:pPr>
              <a:defRPr/>
            </a:pPr>
            <a:fld id="{23482766-1B3B-4603-A771-D270E25208ED}" type="slidenum">
              <a:rPr lang="en-US" smtClean="0"/>
              <a:pPr>
                <a:defRPr/>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 Arc Furnaces</a:t>
            </a:r>
            <a:endParaRPr lang="en-US" dirty="0"/>
          </a:p>
        </p:txBody>
      </p:sp>
      <p:sp>
        <p:nvSpPr>
          <p:cNvPr id="3" name="Content Placeholder 2"/>
          <p:cNvSpPr>
            <a:spLocks noGrp="1"/>
          </p:cNvSpPr>
          <p:nvPr>
            <p:ph idx="1"/>
          </p:nvPr>
        </p:nvSpPr>
        <p:spPr/>
        <p:txBody>
          <a:bodyPr/>
          <a:lstStyle/>
          <a:p>
            <a:r>
              <a:rPr lang="en-US" dirty="0" smtClean="0"/>
              <a:t>Updated Hg emission factors available for some facilities from recent testing associated with rule development</a:t>
            </a:r>
          </a:p>
          <a:p>
            <a:r>
              <a:rPr lang="en-US" dirty="0" smtClean="0"/>
              <a:t>Were emailed in Feb to Agencies that have facilities with EAFs </a:t>
            </a:r>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Source Categories</a:t>
            </a:r>
            <a:endParaRPr lang="en-US" dirty="0"/>
          </a:p>
        </p:txBody>
      </p:sp>
      <p:sp>
        <p:nvSpPr>
          <p:cNvPr id="3" name="Content Placeholder 2"/>
          <p:cNvSpPr>
            <a:spLocks noGrp="1"/>
          </p:cNvSpPr>
          <p:nvPr>
            <p:ph idx="1"/>
          </p:nvPr>
        </p:nvSpPr>
        <p:spPr>
          <a:xfrm>
            <a:off x="457200" y="762001"/>
            <a:ext cx="8001000" cy="3962400"/>
          </a:xfrm>
        </p:spPr>
        <p:txBody>
          <a:bodyPr/>
          <a:lstStyle/>
          <a:p>
            <a:pPr>
              <a:buNone/>
            </a:pPr>
            <a:endParaRPr lang="en-US" dirty="0" smtClean="0"/>
          </a:p>
          <a:p>
            <a:r>
              <a:rPr lang="en-US" sz="2400" dirty="0" smtClean="0"/>
              <a:t>Check with your Agency’s source testers for available test data/site specific estimates that can be used</a:t>
            </a:r>
          </a:p>
          <a:p>
            <a:r>
              <a:rPr lang="en-US" sz="2400" dirty="0" smtClean="0"/>
              <a:t>We will also see what additional test data exists for other rules and provide it on our website</a:t>
            </a:r>
          </a:p>
          <a:p>
            <a:r>
              <a:rPr lang="en-US" sz="2400" dirty="0" smtClean="0"/>
              <a:t>We will also post the Nat gas combustion PM </a:t>
            </a:r>
            <a:r>
              <a:rPr lang="en-US" sz="2400" dirty="0" err="1" smtClean="0"/>
              <a:t>Efs</a:t>
            </a:r>
            <a:r>
              <a:rPr lang="en-US" sz="2400" dirty="0" smtClean="0"/>
              <a:t> that we’ve previously posted -- </a:t>
            </a:r>
            <a:r>
              <a:rPr lang="en-US" sz="1600" dirty="0" smtClean="0"/>
              <a:t>ftp://ftp.epa.gov/EmisInventory/2002finalnei/documentation/point/augmentation_point/ratios_to_adjust_pmvalues_in_nei_for_naturalgas_combustion082005.xls  and </a:t>
            </a:r>
            <a:r>
              <a:rPr lang="en-US" sz="1600" dirty="0" smtClean="0">
                <a:hlinkClick r:id="rId3"/>
              </a:rPr>
              <a:t>ftp://ftp.epa.gov/EmisInventory/2002finalnei/documentation/point/pm_adjustment_2002_nei.pdf</a:t>
            </a:r>
            <a:endParaRPr lang="en-US" sz="1600" dirty="0" smtClean="0"/>
          </a:p>
          <a:p>
            <a:endParaRPr lang="en-US" sz="2400" dirty="0" smtClean="0"/>
          </a:p>
          <a:p>
            <a:endParaRPr lang="en-US" sz="2400"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42</a:t>
            </a:fld>
            <a:endParaRPr lang="en-US"/>
          </a:p>
        </p:txBody>
      </p:sp>
      <p:sp>
        <p:nvSpPr>
          <p:cNvPr id="5" name="TextBox 4"/>
          <p:cNvSpPr txBox="1"/>
          <p:nvPr/>
        </p:nvSpPr>
        <p:spPr>
          <a:xfrm>
            <a:off x="457200" y="4953000"/>
            <a:ext cx="8077200" cy="1323439"/>
          </a:xfrm>
          <a:prstGeom prst="rect">
            <a:avLst/>
          </a:prstGeom>
          <a:noFill/>
        </p:spPr>
        <p:txBody>
          <a:bodyPr wrap="square" rtlCol="0">
            <a:spAutoFit/>
          </a:bodyPr>
          <a:lstStyle/>
          <a:p>
            <a:r>
              <a:rPr lang="en-US" sz="2000" dirty="0" smtClean="0">
                <a:solidFill>
                  <a:srgbClr val="FF0000"/>
                </a:solidFill>
              </a:rPr>
              <a:t>Please populate the Emissions Calculation Method code as accurately as possible and provide the optional Emission Factor information (value, numerator, denominator) for us to better evaluate the information.</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Priority Facility/Pollutant list</a:t>
            </a:r>
            <a:endParaRPr lang="en-US" dirty="0"/>
          </a:p>
        </p:txBody>
      </p:sp>
      <p:sp>
        <p:nvSpPr>
          <p:cNvPr id="3" name="Content Placeholder 2"/>
          <p:cNvSpPr>
            <a:spLocks noGrp="1"/>
          </p:cNvSpPr>
          <p:nvPr>
            <p:ph idx="1"/>
          </p:nvPr>
        </p:nvSpPr>
        <p:spPr/>
        <p:txBody>
          <a:bodyPr/>
          <a:lstStyle/>
          <a:p>
            <a:r>
              <a:rPr lang="en-US" dirty="0" smtClean="0"/>
              <a:t>We are working on a list of priority facility-pollutant combinations we will focus on for data completeness and, where possible EPA gap filling may be needed</a:t>
            </a:r>
          </a:p>
          <a:p>
            <a:r>
              <a:rPr lang="en-US" dirty="0" smtClean="0"/>
              <a:t>Similar to “high risk” review we did in 2008 in that it targets a limited number of facilities (but you’ll have more time to review)</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Pollutant Code Changes for the 2011 Reporting Cycle</a:t>
            </a:r>
            <a:endParaRPr lang="en-US" sz="4000" dirty="0"/>
          </a:p>
        </p:txBody>
      </p:sp>
      <p:sp>
        <p:nvSpPr>
          <p:cNvPr id="3" name="Content Placeholder 2"/>
          <p:cNvSpPr>
            <a:spLocks noGrp="1"/>
          </p:cNvSpPr>
          <p:nvPr>
            <p:ph idx="1"/>
          </p:nvPr>
        </p:nvSpPr>
        <p:spPr>
          <a:xfrm>
            <a:off x="457200" y="1524000"/>
            <a:ext cx="8229600" cy="4525963"/>
          </a:xfrm>
          <a:noFill/>
        </p:spPr>
        <p:txBody>
          <a:bodyPr/>
          <a:lstStyle/>
          <a:p>
            <a:pPr>
              <a:buNone/>
            </a:pPr>
            <a:r>
              <a:rPr lang="en-US" sz="2400" dirty="0" smtClean="0">
                <a:solidFill>
                  <a:srgbClr val="4040FA"/>
                </a:solidFill>
              </a:rPr>
              <a:t>Will be implemented this Spring and will be ready for the June 1, 2012 window opening</a:t>
            </a:r>
          </a:p>
          <a:p>
            <a:r>
              <a:rPr lang="en-US" sz="2800" dirty="0" smtClean="0"/>
              <a:t>Retirements</a:t>
            </a:r>
          </a:p>
          <a:p>
            <a:pPr lvl="1"/>
            <a:r>
              <a:rPr lang="en-US" sz="2400" dirty="0" smtClean="0"/>
              <a:t> 141/142 (BSO, MCSO)</a:t>
            </a:r>
          </a:p>
          <a:p>
            <a:pPr lvl="1"/>
            <a:r>
              <a:rPr lang="en-US" sz="2400" dirty="0" smtClean="0"/>
              <a:t>Dioxin/furan groups using obsolete TEQ schemes:  600,626,627</a:t>
            </a:r>
          </a:p>
          <a:p>
            <a:r>
              <a:rPr lang="en-US" sz="2800" dirty="0" smtClean="0"/>
              <a:t>Change from Retired to Active</a:t>
            </a:r>
          </a:p>
          <a:p>
            <a:pPr lvl="1"/>
            <a:r>
              <a:rPr lang="en-US" sz="2400" dirty="0" smtClean="0"/>
              <a:t>284  EOM</a:t>
            </a:r>
          </a:p>
          <a:p>
            <a:pPr lvl="1"/>
            <a:r>
              <a:rPr lang="en-US" sz="2400" dirty="0" smtClean="0"/>
              <a:t>140 Coke Oven Emissions</a:t>
            </a:r>
          </a:p>
          <a:p>
            <a:r>
              <a:rPr lang="en-US" sz="2800" dirty="0" smtClean="0"/>
              <a:t>Totally New Active</a:t>
            </a:r>
          </a:p>
          <a:p>
            <a:pPr lvl="1"/>
            <a:r>
              <a:rPr lang="en-US" sz="2400" dirty="0" smtClean="0"/>
              <a:t>628  Dioxins/Furans as 2,3,7,8-TCDD TEQs - WHO2005</a:t>
            </a:r>
            <a:endParaRPr lang="en-US" sz="2400"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Species </a:t>
            </a:r>
            <a:r>
              <a:rPr lang="en-US" dirty="0" smtClean="0"/>
              <a:t>of PM</a:t>
            </a:r>
            <a:endParaRPr lang="en-US" dirty="0"/>
          </a:p>
        </p:txBody>
      </p:sp>
      <p:sp>
        <p:nvSpPr>
          <p:cNvPr id="3" name="Content Placeholder 2"/>
          <p:cNvSpPr>
            <a:spLocks noGrp="1"/>
          </p:cNvSpPr>
          <p:nvPr>
            <p:ph idx="1"/>
          </p:nvPr>
        </p:nvSpPr>
        <p:spPr>
          <a:xfrm>
            <a:off x="457200" y="1371600"/>
            <a:ext cx="8382000" cy="1447800"/>
          </a:xfrm>
        </p:spPr>
        <p:txBody>
          <a:bodyPr/>
          <a:lstStyle/>
          <a:p>
            <a:r>
              <a:rPr lang="en-US" dirty="0" smtClean="0"/>
              <a:t>Filterable:  PM10-FIL; PM25-FIL</a:t>
            </a:r>
          </a:p>
          <a:p>
            <a:r>
              <a:rPr lang="en-US" dirty="0" smtClean="0"/>
              <a:t>Condensable:  PM-CON</a:t>
            </a:r>
          </a:p>
          <a:p>
            <a:r>
              <a:rPr lang="en-US" dirty="0" smtClean="0"/>
              <a:t>Primary:  PM10-PRI; PM25-PRI</a:t>
            </a:r>
          </a:p>
          <a:p>
            <a:pPr>
              <a:buNone/>
            </a:pPr>
            <a:r>
              <a:rPr lang="en-US" sz="2400" dirty="0" smtClean="0">
                <a:solidFill>
                  <a:srgbClr val="4040FA"/>
                </a:solidFill>
              </a:rPr>
              <a:t>Please report FIL species and PM-CON.  Report Primary species if you don’t have anything else.  </a:t>
            </a:r>
            <a:endParaRPr lang="en-US" sz="2400" dirty="0" smtClean="0"/>
          </a:p>
          <a:p>
            <a:pPr>
              <a:buNone/>
            </a:pPr>
            <a:r>
              <a:rPr lang="en-US" sz="2400" dirty="0" smtClean="0">
                <a:solidFill>
                  <a:srgbClr val="FF0000"/>
                </a:solidFill>
              </a:rPr>
              <a:t>Most important thing is to use the codes correctly and not to report any other types of PM that are not one of the 5</a:t>
            </a:r>
          </a:p>
          <a:p>
            <a:pPr>
              <a:buNone/>
            </a:pPr>
            <a:r>
              <a:rPr lang="en-US" sz="2400" dirty="0" smtClean="0">
                <a:solidFill>
                  <a:srgbClr val="FF0000"/>
                </a:solidFill>
              </a:rPr>
              <a:t>No “TSP” no “PM”</a:t>
            </a:r>
            <a:endParaRPr lang="en-US" sz="2400" dirty="0" smtClean="0">
              <a:solidFill>
                <a:srgbClr val="4040FA"/>
              </a:solidFill>
            </a:endParaRPr>
          </a:p>
          <a:p>
            <a:pPr>
              <a:buNone/>
            </a:pPr>
            <a:r>
              <a:rPr lang="en-US" sz="2400" dirty="0" smtClean="0">
                <a:solidFill>
                  <a:srgbClr val="00B050"/>
                </a:solidFill>
              </a:rPr>
              <a:t>If you don’t report all 5 flavors, EPA will gap fill based on the values of the PM species you do report </a:t>
            </a:r>
          </a:p>
          <a:p>
            <a:pPr>
              <a:buNone/>
            </a:pPr>
            <a:r>
              <a:rPr lang="en-US" sz="2400" dirty="0" smtClean="0">
                <a:solidFill>
                  <a:srgbClr val="00B050"/>
                </a:solidFill>
              </a:rPr>
              <a:t>This is called “PM Augmentation” and is documented in the 2008 NEI v2 documentation</a:t>
            </a:r>
          </a:p>
          <a:p>
            <a:pPr>
              <a:buNone/>
            </a:pPr>
            <a:endParaRPr lang="en-US" sz="2400" dirty="0" smtClean="0"/>
          </a:p>
        </p:txBody>
      </p:sp>
      <p:sp>
        <p:nvSpPr>
          <p:cNvPr id="5" name="TextBox 4"/>
          <p:cNvSpPr txBox="1"/>
          <p:nvPr/>
        </p:nvSpPr>
        <p:spPr>
          <a:xfrm>
            <a:off x="5334000" y="381000"/>
            <a:ext cx="8763000" cy="923330"/>
          </a:xfrm>
          <a:prstGeom prst="rect">
            <a:avLst/>
          </a:prstGeom>
          <a:noFill/>
        </p:spPr>
        <p:txBody>
          <a:bodyPr wrap="square" rtlCol="0">
            <a:spAutoFit/>
          </a:bodyPr>
          <a:lstStyle/>
          <a:p>
            <a:endParaRPr lang="en-US" dirty="0" smtClean="0">
              <a:solidFill>
                <a:srgbClr val="FF0000"/>
              </a:solidFill>
            </a:endParaRPr>
          </a:p>
          <a:p>
            <a:endParaRPr lang="en-US" dirty="0" smtClean="0">
              <a:solidFill>
                <a:srgbClr val="FF0000"/>
              </a:solidFill>
            </a:endParaRPr>
          </a:p>
          <a:p>
            <a:endParaRPr lang="en-US" dirty="0"/>
          </a:p>
        </p:txBody>
      </p:sp>
      <p:sp>
        <p:nvSpPr>
          <p:cNvPr id="6" name="Slide Number Placeholder 5"/>
          <p:cNvSpPr>
            <a:spLocks noGrp="1"/>
          </p:cNvSpPr>
          <p:nvPr>
            <p:ph type="sldNum" sz="quarter" idx="12"/>
          </p:nvPr>
        </p:nvSpPr>
        <p:spPr/>
        <p:txBody>
          <a:bodyPr/>
          <a:lstStyle/>
          <a:p>
            <a:pPr>
              <a:defRPr/>
            </a:pPr>
            <a:fld id="{23482766-1B3B-4603-A771-D270E25208ED}" type="slidenum">
              <a:rPr lang="en-US" smtClean="0"/>
              <a:pPr>
                <a:defRPr/>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CRITICAL QA Checks for PM</a:t>
            </a:r>
            <a:endParaRPr lang="en-US" dirty="0"/>
          </a:p>
        </p:txBody>
      </p:sp>
      <p:sp>
        <p:nvSpPr>
          <p:cNvPr id="3" name="Content Placeholder 2"/>
          <p:cNvSpPr>
            <a:spLocks noGrp="1"/>
          </p:cNvSpPr>
          <p:nvPr>
            <p:ph idx="1"/>
          </p:nvPr>
        </p:nvSpPr>
        <p:spPr/>
        <p:txBody>
          <a:bodyPr/>
          <a:lstStyle/>
          <a:p>
            <a:r>
              <a:rPr lang="en-US" sz="2800" dirty="0" smtClean="0"/>
              <a:t>IF PM25-FIL&gt;PM10-FIL, all pollutants from this process will be rejected</a:t>
            </a:r>
          </a:p>
          <a:p>
            <a:r>
              <a:rPr lang="en-US" sz="2800" dirty="0" smtClean="0"/>
              <a:t>IF PM25-PRI&gt;PM10-PRI, all pollutants from this process will be rejected</a:t>
            </a:r>
          </a:p>
          <a:p>
            <a:pPr>
              <a:buNone/>
            </a:pPr>
            <a:endParaRPr lang="en-US" sz="2800" dirty="0" smtClean="0"/>
          </a:p>
          <a:p>
            <a:r>
              <a:rPr lang="en-US" sz="2800" dirty="0" smtClean="0"/>
              <a:t>IF you report PM25-FIL, you MUST also report PM10-FIL, otherwise all pollutants from this process will be rejected</a:t>
            </a:r>
          </a:p>
          <a:p>
            <a:r>
              <a:rPr lang="en-US" sz="2800" dirty="0" smtClean="0"/>
              <a:t>IF you report PM25-PRI, you MUST also report PM10-PRI, otherwise all pollutants from this process will be rejected</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a:lstStyle/>
          <a:p>
            <a:pPr eaLnBrk="1" hangingPunct="1"/>
            <a:r>
              <a:rPr lang="en-US" sz="3200" dirty="0" smtClean="0">
                <a:solidFill>
                  <a:schemeClr val="tx1"/>
                </a:solidFill>
              </a:rPr>
              <a:t>The Types of HAPs</a:t>
            </a:r>
          </a:p>
        </p:txBody>
      </p:sp>
      <p:sp>
        <p:nvSpPr>
          <p:cNvPr id="17411" name="Content Placeholder 2"/>
          <p:cNvSpPr>
            <a:spLocks noGrp="1"/>
          </p:cNvSpPr>
          <p:nvPr>
            <p:ph idx="4294967295"/>
          </p:nvPr>
        </p:nvSpPr>
        <p:spPr>
          <a:xfrm>
            <a:off x="457200" y="1295400"/>
            <a:ext cx="8229600" cy="4038600"/>
          </a:xfrm>
        </p:spPr>
        <p:txBody>
          <a:bodyPr/>
          <a:lstStyle/>
          <a:p>
            <a:pPr eaLnBrk="1" hangingPunct="1"/>
            <a:endParaRPr lang="en-US" sz="2400" dirty="0" smtClean="0"/>
          </a:p>
          <a:p>
            <a:pPr eaLnBrk="1" hangingPunct="1"/>
            <a:r>
              <a:rPr lang="en-US" sz="2400" dirty="0" smtClean="0"/>
              <a:t>Listed HAPs reported as individual pollutants</a:t>
            </a:r>
          </a:p>
          <a:p>
            <a:pPr eaLnBrk="1" hangingPunct="1"/>
            <a:endParaRPr lang="en-US" sz="2400" dirty="0" smtClean="0"/>
          </a:p>
          <a:p>
            <a:pPr eaLnBrk="1" hangingPunct="1"/>
            <a:r>
              <a:rPr lang="en-US" sz="2400" dirty="0" smtClean="0"/>
              <a:t>Metals reported as a single pollutant code</a:t>
            </a:r>
          </a:p>
          <a:p>
            <a:pPr eaLnBrk="1" hangingPunct="1">
              <a:buFont typeface="GillSans"/>
              <a:buNone/>
            </a:pPr>
            <a:endParaRPr lang="en-US" sz="2400" dirty="0" smtClean="0"/>
          </a:p>
          <a:p>
            <a:pPr eaLnBrk="1" hangingPunct="1"/>
            <a:r>
              <a:rPr lang="en-US" sz="2400" dirty="0" smtClean="0"/>
              <a:t>Listed HAPs that can be reported as either individual pollutants or as a single aggregate pollutant</a:t>
            </a:r>
          </a:p>
          <a:p>
            <a:pPr eaLnBrk="1" hangingPunct="1"/>
            <a:endParaRPr lang="en-US" sz="2400" dirty="0" smtClean="0"/>
          </a:p>
          <a:p>
            <a:pPr eaLnBrk="1" hangingPunct="1"/>
            <a:r>
              <a:rPr lang="en-US" sz="2400" dirty="0" smtClean="0"/>
              <a:t>Special Cases</a:t>
            </a:r>
          </a:p>
          <a:p>
            <a:pPr eaLnBrk="1" hangingPunct="1">
              <a:buFont typeface="GillSans"/>
              <a:buNone/>
            </a:pPr>
            <a:endParaRPr lang="en-US" sz="2200" dirty="0" smtClean="0"/>
          </a:p>
        </p:txBody>
      </p:sp>
      <p:sp>
        <p:nvSpPr>
          <p:cNvPr id="17412" name="Slide Number Placeholder 5"/>
          <p:cNvSpPr txBox="1">
            <a:spLocks noGrp="1"/>
          </p:cNvSpPr>
          <p:nvPr/>
        </p:nvSpPr>
        <p:spPr bwMode="auto">
          <a:xfrm>
            <a:off x="6705600" y="6356350"/>
            <a:ext cx="2133600" cy="365125"/>
          </a:xfrm>
          <a:prstGeom prst="rect">
            <a:avLst/>
          </a:prstGeom>
          <a:noFill/>
          <a:ln w="9525">
            <a:noFill/>
            <a:miter lim="800000"/>
            <a:headEnd/>
            <a:tailEnd/>
          </a:ln>
        </p:spPr>
        <p:txBody>
          <a:bodyPr anchor="ctr"/>
          <a:lstStyle/>
          <a:p>
            <a:pPr algn="r"/>
            <a:fld id="{520B98B2-0BF8-4DAD-A16A-4585F04B53D1}" type="slidenum">
              <a:rPr lang="en-US" sz="1400">
                <a:latin typeface="Century Gothic" pitchFamily="34" charset="0"/>
              </a:rPr>
              <a:pPr algn="r"/>
              <a:t>47</a:t>
            </a:fld>
            <a:endParaRPr lang="en-US" sz="1400">
              <a:latin typeface="Century Gothic"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p:txBody>
          <a:bodyPr/>
          <a:lstStyle/>
          <a:p>
            <a:pPr eaLnBrk="1" hangingPunct="1"/>
            <a:r>
              <a:rPr lang="en-US" sz="3200" smtClean="0">
                <a:solidFill>
                  <a:schemeClr val="tx1"/>
                </a:solidFill>
              </a:rPr>
              <a:t>HAPs Reported as Individual Pollutants</a:t>
            </a:r>
          </a:p>
        </p:txBody>
      </p:sp>
      <p:sp>
        <p:nvSpPr>
          <p:cNvPr id="18435" name="Content Placeholder 2"/>
          <p:cNvSpPr>
            <a:spLocks noGrp="1"/>
          </p:cNvSpPr>
          <p:nvPr>
            <p:ph idx="4294967295"/>
          </p:nvPr>
        </p:nvSpPr>
        <p:spPr>
          <a:xfrm>
            <a:off x="533400" y="1600200"/>
            <a:ext cx="8229600" cy="4419600"/>
          </a:xfrm>
        </p:spPr>
        <p:txBody>
          <a:bodyPr/>
          <a:lstStyle/>
          <a:p>
            <a:pPr eaLnBrk="1" hangingPunct="1">
              <a:lnSpc>
                <a:spcPct val="85000"/>
              </a:lnSpc>
              <a:spcBef>
                <a:spcPts val="475"/>
              </a:spcBef>
            </a:pPr>
            <a:r>
              <a:rPr lang="en-US" sz="2800" dirty="0" smtClean="0"/>
              <a:t>Easiest HAPs to report</a:t>
            </a:r>
          </a:p>
          <a:p>
            <a:pPr eaLnBrk="1" hangingPunct="1">
              <a:lnSpc>
                <a:spcPct val="85000"/>
              </a:lnSpc>
              <a:spcBef>
                <a:spcPts val="475"/>
              </a:spcBef>
            </a:pPr>
            <a:r>
              <a:rPr lang="en-US" sz="2800" dirty="0" smtClean="0"/>
              <a:t>One pollutant code per HAP: E.G.; benzene, 1,3 butadiene, hydrochloric acid, and about 160 others</a:t>
            </a:r>
          </a:p>
          <a:p>
            <a:pPr eaLnBrk="1" hangingPunct="1">
              <a:lnSpc>
                <a:spcPct val="85000"/>
              </a:lnSpc>
              <a:spcBef>
                <a:spcPts val="475"/>
              </a:spcBef>
            </a:pPr>
            <a:r>
              <a:rPr lang="en-US" sz="2800" dirty="0" smtClean="0"/>
              <a:t>Pollutant code is chemical abstract system # (no dashes)</a:t>
            </a:r>
          </a:p>
          <a:p>
            <a:pPr eaLnBrk="1" hangingPunct="1">
              <a:lnSpc>
                <a:spcPct val="85000"/>
              </a:lnSpc>
              <a:spcBef>
                <a:spcPts val="475"/>
              </a:spcBef>
            </a:pPr>
            <a:r>
              <a:rPr lang="en-US" sz="2800" dirty="0" smtClean="0"/>
              <a:t>Still need to be aware of synonyms</a:t>
            </a:r>
          </a:p>
          <a:p>
            <a:pPr lvl="1" eaLnBrk="1" hangingPunct="1">
              <a:lnSpc>
                <a:spcPct val="85000"/>
              </a:lnSpc>
              <a:spcBef>
                <a:spcPts val="475"/>
              </a:spcBef>
            </a:pPr>
            <a:r>
              <a:rPr lang="en-US" sz="1800" dirty="0" err="1" smtClean="0"/>
              <a:t>Perchloroethylene</a:t>
            </a:r>
            <a:r>
              <a:rPr lang="en-US" sz="1800" dirty="0" smtClean="0"/>
              <a:t> = </a:t>
            </a:r>
            <a:r>
              <a:rPr lang="en-US" sz="1800" dirty="0" err="1" smtClean="0"/>
              <a:t>tetrachlorethylene</a:t>
            </a:r>
            <a:endParaRPr lang="en-US" sz="1800" dirty="0" smtClean="0"/>
          </a:p>
          <a:p>
            <a:pPr lvl="1" eaLnBrk="1" hangingPunct="1">
              <a:lnSpc>
                <a:spcPct val="85000"/>
              </a:lnSpc>
              <a:spcBef>
                <a:spcPts val="475"/>
              </a:spcBef>
            </a:pPr>
            <a:r>
              <a:rPr lang="en-US" sz="1800" dirty="0" err="1" smtClean="0"/>
              <a:t>Methylene</a:t>
            </a:r>
            <a:r>
              <a:rPr lang="en-US" sz="1800" dirty="0" smtClean="0"/>
              <a:t> chloride = dichloromethane</a:t>
            </a:r>
          </a:p>
          <a:p>
            <a:pPr lvl="1" eaLnBrk="1" hangingPunct="1">
              <a:lnSpc>
                <a:spcPct val="85000"/>
              </a:lnSpc>
              <a:spcBef>
                <a:spcPts val="475"/>
              </a:spcBef>
            </a:pPr>
            <a:r>
              <a:rPr lang="en-US" sz="1800" dirty="0" smtClean="0"/>
              <a:t>1,2 –</a:t>
            </a:r>
            <a:r>
              <a:rPr lang="en-US" sz="1800" dirty="0" err="1" smtClean="0"/>
              <a:t>dibromoethane</a:t>
            </a:r>
            <a:r>
              <a:rPr lang="en-US" sz="1800" dirty="0" smtClean="0"/>
              <a:t> = ethylene </a:t>
            </a:r>
            <a:r>
              <a:rPr lang="en-US" sz="1800" dirty="0" err="1" smtClean="0"/>
              <a:t>dibromide</a:t>
            </a:r>
            <a:endParaRPr lang="en-US" sz="1800" dirty="0" smtClean="0"/>
          </a:p>
          <a:p>
            <a:pPr lvl="1" eaLnBrk="1" hangingPunct="1">
              <a:lnSpc>
                <a:spcPct val="85000"/>
              </a:lnSpc>
              <a:spcBef>
                <a:spcPts val="475"/>
              </a:spcBef>
            </a:pPr>
            <a:r>
              <a:rPr lang="en-US" sz="1800" dirty="0" smtClean="0"/>
              <a:t>1,2-dichloroethane = ethylene dichloride</a:t>
            </a:r>
          </a:p>
          <a:p>
            <a:pPr eaLnBrk="1" hangingPunct="1">
              <a:lnSpc>
                <a:spcPct val="85000"/>
              </a:lnSpc>
              <a:spcBef>
                <a:spcPts val="475"/>
              </a:spcBef>
            </a:pPr>
            <a:r>
              <a:rPr lang="en-US" sz="2800" dirty="0" smtClean="0"/>
              <a:t>Good idea to check by using CAS #</a:t>
            </a:r>
          </a:p>
        </p:txBody>
      </p:sp>
      <p:sp>
        <p:nvSpPr>
          <p:cNvPr id="18436" name="Slide Number Placeholder 5"/>
          <p:cNvSpPr txBox="1">
            <a:spLocks noGrp="1"/>
          </p:cNvSpPr>
          <p:nvPr/>
        </p:nvSpPr>
        <p:spPr bwMode="auto">
          <a:xfrm>
            <a:off x="6705600" y="6356350"/>
            <a:ext cx="2133600" cy="365125"/>
          </a:xfrm>
          <a:prstGeom prst="rect">
            <a:avLst/>
          </a:prstGeom>
          <a:noFill/>
          <a:ln w="9525">
            <a:noFill/>
            <a:miter lim="800000"/>
            <a:headEnd/>
            <a:tailEnd/>
          </a:ln>
        </p:spPr>
        <p:txBody>
          <a:bodyPr anchor="ctr"/>
          <a:lstStyle/>
          <a:p>
            <a:pPr algn="r"/>
            <a:fld id="{1A295891-9998-422D-B363-741D5FDEF8EE}" type="slidenum">
              <a:rPr lang="en-US" sz="1400">
                <a:latin typeface="Century Gothic" pitchFamily="34" charset="0"/>
              </a:rPr>
              <a:pPr algn="r"/>
              <a:t>48</a:t>
            </a:fld>
            <a:endParaRPr lang="en-US" sz="1400">
              <a:latin typeface="Century Gothic"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z="3200" smtClean="0">
                <a:solidFill>
                  <a:schemeClr val="tx1"/>
                </a:solidFill>
              </a:rPr>
              <a:t>Metal and compound HAPs reported </a:t>
            </a:r>
            <a:br>
              <a:rPr lang="en-US" sz="3200" smtClean="0">
                <a:solidFill>
                  <a:schemeClr val="tx1"/>
                </a:solidFill>
              </a:rPr>
            </a:br>
            <a:r>
              <a:rPr lang="en-US" sz="3200" smtClean="0">
                <a:solidFill>
                  <a:schemeClr val="tx1"/>
                </a:solidFill>
              </a:rPr>
              <a:t>as a single aggregate</a:t>
            </a:r>
            <a:endParaRPr lang="en-US" sz="3200" smtClean="0"/>
          </a:p>
        </p:txBody>
      </p:sp>
      <p:sp>
        <p:nvSpPr>
          <p:cNvPr id="1028" name="Content Placeholder 2"/>
          <p:cNvSpPr>
            <a:spLocks noGrp="1"/>
          </p:cNvSpPr>
          <p:nvPr>
            <p:ph idx="1"/>
          </p:nvPr>
        </p:nvSpPr>
        <p:spPr>
          <a:xfrm>
            <a:off x="228600" y="1143000"/>
            <a:ext cx="7467600" cy="5334000"/>
          </a:xfrm>
        </p:spPr>
        <p:txBody>
          <a:bodyPr/>
          <a:lstStyle/>
          <a:p>
            <a:pPr eaLnBrk="1" hangingPunct="1">
              <a:defRPr/>
            </a:pPr>
            <a:endParaRPr lang="en-US" sz="1600" dirty="0" smtClean="0"/>
          </a:p>
          <a:p>
            <a:pPr eaLnBrk="1" hangingPunct="1">
              <a:defRPr/>
            </a:pPr>
            <a:r>
              <a:rPr lang="en-US" sz="1800" dirty="0" smtClean="0"/>
              <a:t>Includes: </a:t>
            </a:r>
          </a:p>
          <a:p>
            <a:pPr lvl="1" eaLnBrk="1" hangingPunct="1">
              <a:defRPr/>
            </a:pPr>
            <a:r>
              <a:rPr lang="en-US" sz="1400" dirty="0" smtClean="0">
                <a:ea typeface="+mn-ea"/>
                <a:cs typeface="+mn-cs"/>
              </a:rPr>
              <a:t>Antimony</a:t>
            </a:r>
          </a:p>
          <a:p>
            <a:pPr lvl="1" eaLnBrk="1" hangingPunct="1">
              <a:defRPr/>
            </a:pPr>
            <a:r>
              <a:rPr lang="en-US" sz="1400" dirty="0" smtClean="0">
                <a:ea typeface="+mn-ea"/>
                <a:cs typeface="+mn-cs"/>
              </a:rPr>
              <a:t>Arsenic </a:t>
            </a:r>
          </a:p>
          <a:p>
            <a:pPr lvl="1" eaLnBrk="1" hangingPunct="1">
              <a:defRPr/>
            </a:pPr>
            <a:r>
              <a:rPr lang="en-US" sz="1400" dirty="0" smtClean="0">
                <a:ea typeface="+mn-ea"/>
                <a:cs typeface="+mn-cs"/>
              </a:rPr>
              <a:t>Beryllium</a:t>
            </a:r>
          </a:p>
          <a:p>
            <a:pPr lvl="1" eaLnBrk="1" hangingPunct="1">
              <a:defRPr/>
            </a:pPr>
            <a:r>
              <a:rPr lang="en-US" sz="1400" dirty="0" smtClean="0">
                <a:ea typeface="+mn-ea"/>
                <a:cs typeface="+mn-cs"/>
              </a:rPr>
              <a:t>Cadmium</a:t>
            </a:r>
          </a:p>
          <a:p>
            <a:pPr lvl="1" eaLnBrk="1" hangingPunct="1">
              <a:defRPr/>
            </a:pPr>
            <a:r>
              <a:rPr lang="en-US" sz="1400" dirty="0" smtClean="0">
                <a:ea typeface="+mn-ea"/>
                <a:cs typeface="+mn-cs"/>
              </a:rPr>
              <a:t>Cobalt</a:t>
            </a:r>
          </a:p>
          <a:p>
            <a:pPr lvl="1" eaLnBrk="1" hangingPunct="1">
              <a:defRPr/>
            </a:pPr>
            <a:r>
              <a:rPr lang="en-US" sz="1400" dirty="0" smtClean="0">
                <a:ea typeface="+mn-ea"/>
                <a:cs typeface="+mn-cs"/>
              </a:rPr>
              <a:t>Lead</a:t>
            </a:r>
          </a:p>
          <a:p>
            <a:pPr lvl="1" eaLnBrk="1" hangingPunct="1">
              <a:defRPr/>
            </a:pPr>
            <a:r>
              <a:rPr lang="en-US" sz="1400" dirty="0" smtClean="0">
                <a:ea typeface="+mn-ea"/>
                <a:cs typeface="+mn-cs"/>
              </a:rPr>
              <a:t>Manganese</a:t>
            </a:r>
          </a:p>
          <a:p>
            <a:pPr lvl="1" eaLnBrk="1" hangingPunct="1">
              <a:defRPr/>
            </a:pPr>
            <a:r>
              <a:rPr lang="en-US" sz="1400" dirty="0" smtClean="0">
                <a:ea typeface="+mn-ea"/>
                <a:cs typeface="+mn-cs"/>
              </a:rPr>
              <a:t>Selenium</a:t>
            </a:r>
          </a:p>
          <a:p>
            <a:pPr lvl="1" eaLnBrk="1" hangingPunct="1">
              <a:defRPr/>
            </a:pPr>
            <a:r>
              <a:rPr lang="en-US" sz="1400" dirty="0" smtClean="0">
                <a:ea typeface="+mn-ea"/>
                <a:cs typeface="+mn-cs"/>
              </a:rPr>
              <a:t>Mercury</a:t>
            </a:r>
          </a:p>
          <a:p>
            <a:pPr eaLnBrk="1" hangingPunct="1">
              <a:defRPr/>
            </a:pPr>
            <a:endParaRPr lang="en-US" sz="1800" dirty="0" smtClean="0"/>
          </a:p>
          <a:p>
            <a:pPr marL="228600" indent="-228600" eaLnBrk="1" hangingPunct="1">
              <a:lnSpc>
                <a:spcPct val="85000"/>
              </a:lnSpc>
              <a:spcBef>
                <a:spcPts val="475"/>
              </a:spcBef>
              <a:defRPr/>
            </a:pPr>
            <a:r>
              <a:rPr lang="en-US" sz="1800" dirty="0" smtClean="0"/>
              <a:t>Can only use one code (CAS # of the metal)</a:t>
            </a:r>
          </a:p>
          <a:p>
            <a:pPr eaLnBrk="1" hangingPunct="1">
              <a:defRPr/>
            </a:pPr>
            <a:endParaRPr lang="en-US" sz="1800" dirty="0" smtClean="0"/>
          </a:p>
          <a:p>
            <a:pPr eaLnBrk="1" hangingPunct="1">
              <a:defRPr/>
            </a:pPr>
            <a:r>
              <a:rPr lang="en-US" sz="1800" dirty="0" smtClean="0"/>
              <a:t>Spreadsheet tool provides instructions for converting compounds into single aggregate pollutant: </a:t>
            </a:r>
            <a:r>
              <a:rPr lang="en-US" sz="1800" dirty="0" smtClean="0">
                <a:hlinkClick r:id="rId3"/>
              </a:rPr>
              <a:t>http://www.epa.gov/ttn/chief/eidocs/pollutant_code_conversion_spreadsheet.xls</a:t>
            </a:r>
            <a:r>
              <a:rPr lang="en-US" sz="1800" dirty="0" smtClean="0"/>
              <a:t> (modified June 2011)</a:t>
            </a:r>
          </a:p>
          <a:p>
            <a:pPr marL="457200" lvl="1" indent="-228600" eaLnBrk="1" hangingPunct="1">
              <a:lnSpc>
                <a:spcPct val="85000"/>
              </a:lnSpc>
              <a:spcBef>
                <a:spcPts val="475"/>
              </a:spcBef>
              <a:defRPr/>
            </a:pPr>
            <a:endParaRPr lang="en-US" sz="1400" dirty="0" smtClean="0"/>
          </a:p>
        </p:txBody>
      </p:sp>
      <p:sp>
        <p:nvSpPr>
          <p:cNvPr id="19460" name="Slide Number Placeholder 5"/>
          <p:cNvSpPr txBox="1">
            <a:spLocks noGrp="1"/>
          </p:cNvSpPr>
          <p:nvPr/>
        </p:nvSpPr>
        <p:spPr bwMode="auto">
          <a:xfrm>
            <a:off x="6705600" y="6356350"/>
            <a:ext cx="2133600" cy="365125"/>
          </a:xfrm>
          <a:prstGeom prst="rect">
            <a:avLst/>
          </a:prstGeom>
          <a:noFill/>
          <a:ln w="9525">
            <a:noFill/>
            <a:miter lim="800000"/>
            <a:headEnd/>
            <a:tailEnd/>
          </a:ln>
        </p:spPr>
        <p:txBody>
          <a:bodyPr anchor="ctr"/>
          <a:lstStyle/>
          <a:p>
            <a:pPr algn="r"/>
            <a:fld id="{CA42B6E5-290B-4D05-89F5-9F719E4B1CCB}" type="slidenum">
              <a:rPr lang="en-US" sz="1400">
                <a:latin typeface="Century Gothic" pitchFamily="34" charset="0"/>
              </a:rPr>
              <a:pPr algn="r"/>
              <a:t>49</a:t>
            </a:fld>
            <a:endParaRPr lang="en-US" sz="1400">
              <a:latin typeface="Century Gothic" pitchFamily="34" charset="0"/>
            </a:endParaRPr>
          </a:p>
        </p:txBody>
      </p:sp>
      <p:sp>
        <p:nvSpPr>
          <p:cNvPr id="19461" name="Right Arrow 9"/>
          <p:cNvSpPr>
            <a:spLocks noChangeArrowheads="1"/>
          </p:cNvSpPr>
          <p:nvPr/>
        </p:nvSpPr>
        <p:spPr bwMode="auto">
          <a:xfrm>
            <a:off x="2667000" y="3276600"/>
            <a:ext cx="914400" cy="4572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19462" name="Down Arrow 10"/>
          <p:cNvSpPr>
            <a:spLocks noChangeArrowheads="1"/>
          </p:cNvSpPr>
          <p:nvPr/>
        </p:nvSpPr>
        <p:spPr bwMode="auto">
          <a:xfrm>
            <a:off x="7772400" y="2590800"/>
            <a:ext cx="457200" cy="1219200"/>
          </a:xfrm>
          <a:prstGeom prst="down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19463" name="Right Arrow 11"/>
          <p:cNvSpPr>
            <a:spLocks noChangeArrowheads="1"/>
          </p:cNvSpPr>
          <p:nvPr/>
        </p:nvSpPr>
        <p:spPr bwMode="auto">
          <a:xfrm>
            <a:off x="4648200" y="2743200"/>
            <a:ext cx="1143000" cy="3048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cxnSp>
        <p:nvCxnSpPr>
          <p:cNvPr id="19464" name="Straight Arrow Connector 13"/>
          <p:cNvCxnSpPr>
            <a:cxnSpLocks noChangeShapeType="1"/>
          </p:cNvCxnSpPr>
          <p:nvPr/>
        </p:nvCxnSpPr>
        <p:spPr bwMode="auto">
          <a:xfrm rot="10800000" flipV="1">
            <a:off x="3124200" y="3886200"/>
            <a:ext cx="1295400" cy="76200"/>
          </a:xfrm>
          <a:prstGeom prst="straightConnector1">
            <a:avLst/>
          </a:prstGeom>
          <a:noFill/>
          <a:ln w="9525" algn="ctr">
            <a:solidFill>
              <a:schemeClr val="tx2"/>
            </a:solidFill>
            <a:round/>
            <a:headEnd/>
            <a:tailEnd type="arrow" w="med" len="med"/>
          </a:ln>
        </p:spPr>
      </p:cxnSp>
      <p:sp>
        <p:nvSpPr>
          <p:cNvPr id="19465" name="Rectangle 14"/>
          <p:cNvSpPr>
            <a:spLocks noChangeArrowheads="1"/>
          </p:cNvSpPr>
          <p:nvPr/>
        </p:nvSpPr>
        <p:spPr bwMode="auto">
          <a:xfrm>
            <a:off x="4495800" y="3657600"/>
            <a:ext cx="4419600" cy="685800"/>
          </a:xfrm>
          <a:prstGeom prst="rect">
            <a:avLst/>
          </a:prstGeom>
          <a:noFill/>
          <a:ln w="9525" algn="ctr">
            <a:solidFill>
              <a:schemeClr val="tx1"/>
            </a:solidFill>
            <a:round/>
            <a:headEnd/>
            <a:tailEnd/>
          </a:ln>
        </p:spPr>
        <p:txBody>
          <a:bodyPr wrap="none" lIns="0"/>
          <a:lstStyle/>
          <a:p>
            <a:r>
              <a:rPr lang="en-US" sz="1400">
                <a:latin typeface="Century Gothic" pitchFamily="34" charset="0"/>
              </a:rPr>
              <a:t>Changed in 2008 – used to have multiple pollutant</a:t>
            </a:r>
          </a:p>
          <a:p>
            <a:r>
              <a:rPr lang="en-US" sz="1400">
                <a:latin typeface="Century Gothic" pitchFamily="34" charset="0"/>
              </a:rPr>
              <a:t> codes but now only 1 code will be accepted.  </a:t>
            </a:r>
          </a:p>
          <a:p>
            <a:endParaRPr lang="en-US" sz="1400">
              <a:latin typeface="Century Gothic"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the NEI</a:t>
            </a:r>
            <a:endParaRPr lang="en-US" dirty="0"/>
          </a:p>
        </p:txBody>
      </p:sp>
      <p:sp>
        <p:nvSpPr>
          <p:cNvPr id="3" name="Content Placeholder 2"/>
          <p:cNvSpPr>
            <a:spLocks noGrp="1"/>
          </p:cNvSpPr>
          <p:nvPr>
            <p:ph idx="1"/>
          </p:nvPr>
        </p:nvSpPr>
        <p:spPr/>
        <p:txBody>
          <a:bodyPr/>
          <a:lstStyle/>
          <a:p>
            <a:r>
              <a:rPr lang="en-US" dirty="0" smtClean="0"/>
              <a:t>The NEI is one of the key inputs for:</a:t>
            </a:r>
          </a:p>
          <a:p>
            <a:pPr lvl="1"/>
            <a:r>
              <a:rPr lang="en-US" dirty="0" smtClean="0"/>
              <a:t>Modeling of national rules – NAAQS reviews, CSAPR, etc</a:t>
            </a:r>
          </a:p>
          <a:p>
            <a:pPr lvl="1"/>
            <a:r>
              <a:rPr lang="en-US" dirty="0" smtClean="0"/>
              <a:t>Non-attainment Designations</a:t>
            </a:r>
          </a:p>
          <a:p>
            <a:pPr lvl="1"/>
            <a:r>
              <a:rPr lang="en-US" dirty="0" smtClean="0"/>
              <a:t>NATA Review – toxics risk modeling</a:t>
            </a:r>
          </a:p>
          <a:p>
            <a:pPr lvl="1"/>
            <a:r>
              <a:rPr lang="en-US" dirty="0" smtClean="0"/>
              <a:t>Trends reports and analyses</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0"/>
            <a:ext cx="8229600" cy="1143000"/>
          </a:xfrm>
        </p:spPr>
        <p:txBody>
          <a:bodyPr/>
          <a:lstStyle/>
          <a:p>
            <a:pPr eaLnBrk="1" hangingPunct="1"/>
            <a:r>
              <a:rPr lang="en-US" sz="2800" b="1" dirty="0" smtClean="0">
                <a:solidFill>
                  <a:schemeClr val="tx1"/>
                </a:solidFill>
              </a:rPr>
              <a:t>HAPs that can be Reported as a Single compound or aggregate group</a:t>
            </a:r>
            <a:endParaRPr lang="en-US" sz="2800" b="1" dirty="0" smtClean="0"/>
          </a:p>
        </p:txBody>
      </p:sp>
      <p:sp>
        <p:nvSpPr>
          <p:cNvPr id="1028" name="Content Placeholder 2"/>
          <p:cNvSpPr>
            <a:spLocks noGrp="1"/>
          </p:cNvSpPr>
          <p:nvPr>
            <p:ph idx="1"/>
          </p:nvPr>
        </p:nvSpPr>
        <p:spPr>
          <a:xfrm>
            <a:off x="228600" y="609600"/>
            <a:ext cx="8610600" cy="4114800"/>
          </a:xfrm>
        </p:spPr>
        <p:txBody>
          <a:bodyPr/>
          <a:lstStyle/>
          <a:p>
            <a:pPr eaLnBrk="1" hangingPunct="1">
              <a:buFont typeface="GillSans"/>
              <a:buNone/>
              <a:defRPr/>
            </a:pPr>
            <a:endParaRPr lang="en-US" sz="2800" dirty="0" smtClean="0"/>
          </a:p>
          <a:p>
            <a:pPr marL="633413" lvl="1" indent="-176213" eaLnBrk="1" hangingPunct="1">
              <a:defRPr/>
            </a:pPr>
            <a:r>
              <a:rPr lang="en-US" sz="1800" b="1" dirty="0" smtClean="0"/>
              <a:t>Cresols</a:t>
            </a:r>
            <a:r>
              <a:rPr lang="en-US" sz="1800" dirty="0" smtClean="0"/>
              <a:t>:  p-cresol, m-cresol, o-cresol and cresols (Includes </a:t>
            </a:r>
            <a:r>
              <a:rPr lang="en-US" sz="1800" dirty="0" err="1" smtClean="0"/>
              <a:t>o,m</a:t>
            </a:r>
            <a:r>
              <a:rPr lang="en-US" sz="1800" dirty="0" smtClean="0"/>
              <a:t> &amp;p)</a:t>
            </a:r>
          </a:p>
          <a:p>
            <a:pPr marL="628650" lvl="1" indent="-228600" eaLnBrk="1" hangingPunct="1">
              <a:lnSpc>
                <a:spcPct val="85000"/>
              </a:lnSpc>
              <a:spcBef>
                <a:spcPts val="475"/>
              </a:spcBef>
              <a:defRPr/>
            </a:pPr>
            <a:r>
              <a:rPr lang="en-US" sz="1800" b="1" dirty="0" smtClean="0"/>
              <a:t>Fine Mineral Fibers</a:t>
            </a:r>
            <a:r>
              <a:rPr lang="en-US" sz="1800" dirty="0" smtClean="0"/>
              <a:t>:  “Fine Mineral Fibers” and the following 4 specific ones:  Ceramic Fibers (Man-Made Fibers), </a:t>
            </a:r>
            <a:r>
              <a:rPr lang="en-US" sz="1800" dirty="0" err="1" smtClean="0"/>
              <a:t>Glasswool</a:t>
            </a:r>
            <a:r>
              <a:rPr lang="en-US" sz="1800" dirty="0" smtClean="0"/>
              <a:t> (Man-Made Fibers), </a:t>
            </a:r>
            <a:r>
              <a:rPr lang="en-US" sz="1800" dirty="0" err="1" smtClean="0"/>
              <a:t>Slagwool</a:t>
            </a:r>
            <a:r>
              <a:rPr lang="en-US" sz="1800" dirty="0" smtClean="0"/>
              <a:t> (Man-Made Fibers), Rockwool (Man-Made Fibers)</a:t>
            </a:r>
          </a:p>
          <a:p>
            <a:pPr lvl="1" eaLnBrk="1" hangingPunct="1">
              <a:defRPr/>
            </a:pPr>
            <a:r>
              <a:rPr lang="en-US" sz="1800" b="1" dirty="0" smtClean="0"/>
              <a:t>Glycol Ethers</a:t>
            </a:r>
            <a:r>
              <a:rPr lang="en-US" sz="1800" dirty="0" smtClean="0"/>
              <a:t>:  Glycol Ethers and 52 specific glycol ether compounds</a:t>
            </a:r>
          </a:p>
          <a:p>
            <a:pPr lvl="1" eaLnBrk="1" hangingPunct="1">
              <a:defRPr/>
            </a:pPr>
            <a:r>
              <a:rPr lang="en-US" sz="1800" b="1" dirty="0" smtClean="0"/>
              <a:t>PCBs</a:t>
            </a:r>
            <a:r>
              <a:rPr lang="en-US" sz="1800" dirty="0" smtClean="0"/>
              <a:t>:  Polychlorinated Biphenyls and 10 specific PCBs</a:t>
            </a:r>
          </a:p>
          <a:p>
            <a:pPr lvl="1" eaLnBrk="1" hangingPunct="1">
              <a:defRPr/>
            </a:pPr>
            <a:r>
              <a:rPr lang="en-US" sz="1800" b="1" dirty="0" smtClean="0"/>
              <a:t>POM/PAHs</a:t>
            </a:r>
            <a:r>
              <a:rPr lang="en-US" sz="1800" dirty="0" smtClean="0"/>
              <a:t>:  “PAH, total”, “PAH/POM – Unspecified”, “coal tar” , EOM and 50 specific PAHs. (note that 7-PAH is retired)</a:t>
            </a:r>
          </a:p>
          <a:p>
            <a:pPr lvl="1" eaLnBrk="1" hangingPunct="1">
              <a:defRPr/>
            </a:pPr>
            <a:r>
              <a:rPr lang="en-US" sz="1800" b="1" dirty="0" err="1" smtClean="0"/>
              <a:t>Xylenes</a:t>
            </a:r>
            <a:r>
              <a:rPr lang="en-US" sz="1800" dirty="0" smtClean="0"/>
              <a:t>:  “</a:t>
            </a:r>
            <a:r>
              <a:rPr lang="en-US" sz="1800" dirty="0" err="1" smtClean="0"/>
              <a:t>Xylenes</a:t>
            </a:r>
            <a:r>
              <a:rPr lang="en-US" sz="1800" dirty="0" smtClean="0"/>
              <a:t> (Mixed Isomers)” and the 3 </a:t>
            </a:r>
            <a:r>
              <a:rPr lang="en-US" sz="1800" dirty="0" err="1" smtClean="0"/>
              <a:t>xylene</a:t>
            </a:r>
            <a:r>
              <a:rPr lang="en-US" sz="1800" dirty="0" smtClean="0"/>
              <a:t> isomers:  o-</a:t>
            </a:r>
            <a:r>
              <a:rPr lang="en-US" sz="1800" dirty="0" err="1" smtClean="0"/>
              <a:t>xylene</a:t>
            </a:r>
            <a:r>
              <a:rPr lang="en-US" sz="1800" dirty="0" smtClean="0"/>
              <a:t>, m-</a:t>
            </a:r>
            <a:r>
              <a:rPr lang="en-US" sz="1800" dirty="0" err="1" smtClean="0"/>
              <a:t>xylene</a:t>
            </a:r>
            <a:r>
              <a:rPr lang="en-US" sz="1800" dirty="0" smtClean="0"/>
              <a:t> and p-</a:t>
            </a:r>
            <a:r>
              <a:rPr lang="en-US" sz="1800" dirty="0" err="1" smtClean="0"/>
              <a:t>xylene</a:t>
            </a:r>
            <a:endParaRPr lang="en-US" sz="1800" dirty="0" smtClean="0"/>
          </a:p>
          <a:p>
            <a:pPr lvl="1" eaLnBrk="1" hangingPunct="1">
              <a:defRPr/>
            </a:pPr>
            <a:r>
              <a:rPr lang="en-US" sz="1800" b="1" dirty="0" err="1" smtClean="0"/>
              <a:t>Radionuclides</a:t>
            </a:r>
            <a:r>
              <a:rPr lang="en-US" sz="1800" dirty="0" smtClean="0"/>
              <a:t>:  “</a:t>
            </a:r>
            <a:r>
              <a:rPr lang="en-US" sz="1800" dirty="0" err="1" smtClean="0"/>
              <a:t>Radionuclides</a:t>
            </a:r>
            <a:r>
              <a:rPr lang="en-US" sz="1800" dirty="0" smtClean="0"/>
              <a:t> (Including Radon)” and 10 specific ones</a:t>
            </a:r>
          </a:p>
          <a:p>
            <a:pPr lvl="1" eaLnBrk="1" hangingPunct="1">
              <a:defRPr/>
            </a:pPr>
            <a:r>
              <a:rPr lang="en-US" sz="1800" b="1" dirty="0" smtClean="0"/>
              <a:t>Dioxins/Furans:  </a:t>
            </a:r>
            <a:r>
              <a:rPr lang="en-US" sz="1800" dirty="0" smtClean="0"/>
              <a:t>three aggregate pollutants (e.g. “dioxins/furans as 2,3,7,8-TCDD TEQs-I/98”) and 17 specific ones</a:t>
            </a:r>
          </a:p>
          <a:p>
            <a:pPr marL="342900" lvl="1" indent="-342900" eaLnBrk="1" hangingPunct="1">
              <a:buNone/>
              <a:defRPr/>
            </a:pPr>
            <a:r>
              <a:rPr lang="en-US" sz="1800" dirty="0" smtClean="0">
                <a:solidFill>
                  <a:srgbClr val="FF0000"/>
                </a:solidFill>
              </a:rPr>
              <a:t>DO NOT REPORT  the grouped pollutant  and any of the specific members of the group at the same process; e.g.,</a:t>
            </a:r>
          </a:p>
          <a:p>
            <a:pPr marL="342900" lvl="1" indent="-342900" eaLnBrk="1" hangingPunct="1">
              <a:buNone/>
              <a:defRPr/>
            </a:pPr>
            <a:r>
              <a:rPr lang="en-US" sz="1800" dirty="0" smtClean="0">
                <a:solidFill>
                  <a:srgbClr val="FF0000"/>
                </a:solidFill>
              </a:rPr>
              <a:t>DO NOT REPORT “cresols” and m-cresol (or o- or p- at the same process</a:t>
            </a:r>
            <a:endParaRPr lang="en-US" sz="1800" dirty="0" smtClean="0"/>
          </a:p>
          <a:p>
            <a:pPr marL="342900" lvl="1" indent="-342900" eaLnBrk="1" hangingPunct="1">
              <a:buNone/>
              <a:defRPr/>
            </a:pPr>
            <a:r>
              <a:rPr lang="en-US" sz="1800" b="1" dirty="0" smtClean="0">
                <a:solidFill>
                  <a:srgbClr val="4040FA"/>
                </a:solidFill>
              </a:rPr>
              <a:t>We will have a NEW QA check that will not accept data under these situations:  all pollutants from the process will be rejected if this check fails</a:t>
            </a:r>
          </a:p>
          <a:p>
            <a:pPr eaLnBrk="1" hangingPunct="1">
              <a:defRPr/>
            </a:pPr>
            <a:endParaRPr lang="en-US" sz="1800" dirty="0" smtClean="0"/>
          </a:p>
          <a:p>
            <a:pPr eaLnBrk="1" hangingPunct="1">
              <a:defRPr/>
            </a:pPr>
            <a:endParaRPr lang="en-US" sz="1800" dirty="0" smtClean="0"/>
          </a:p>
        </p:txBody>
      </p:sp>
      <p:sp>
        <p:nvSpPr>
          <p:cNvPr id="20485" name="Slide Number Placeholder 5"/>
          <p:cNvSpPr txBox="1">
            <a:spLocks noGrp="1"/>
          </p:cNvSpPr>
          <p:nvPr/>
        </p:nvSpPr>
        <p:spPr bwMode="auto">
          <a:xfrm>
            <a:off x="6705600" y="6356350"/>
            <a:ext cx="2133600" cy="365125"/>
          </a:xfrm>
          <a:prstGeom prst="rect">
            <a:avLst/>
          </a:prstGeom>
          <a:noFill/>
          <a:ln w="9525">
            <a:noFill/>
            <a:miter lim="800000"/>
            <a:headEnd/>
            <a:tailEnd/>
          </a:ln>
        </p:spPr>
        <p:txBody>
          <a:bodyPr anchor="ctr"/>
          <a:lstStyle/>
          <a:p>
            <a:pPr algn="r"/>
            <a:fld id="{DEF7DDE0-DC47-4ED7-83C0-B24B8BE13816}" type="slidenum">
              <a:rPr lang="en-US" sz="1400">
                <a:latin typeface="Century Gothic" pitchFamily="34" charset="0"/>
              </a:rPr>
              <a:pPr algn="r"/>
              <a:t>50</a:t>
            </a:fld>
            <a:endParaRPr lang="en-US" sz="1400">
              <a:latin typeface="Century Gothic" pitchFamily="34" charset="0"/>
            </a:endParaRPr>
          </a:p>
        </p:txBody>
      </p:sp>
      <p:sp>
        <p:nvSpPr>
          <p:cNvPr id="20486" name="Right Arrow 9"/>
          <p:cNvSpPr>
            <a:spLocks noChangeArrowheads="1"/>
          </p:cNvSpPr>
          <p:nvPr/>
        </p:nvSpPr>
        <p:spPr bwMode="auto">
          <a:xfrm>
            <a:off x="2667000" y="3276600"/>
            <a:ext cx="914400" cy="4572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0487" name="Down Arrow 10"/>
          <p:cNvSpPr>
            <a:spLocks noChangeArrowheads="1"/>
          </p:cNvSpPr>
          <p:nvPr/>
        </p:nvSpPr>
        <p:spPr bwMode="auto">
          <a:xfrm>
            <a:off x="7772400" y="2590800"/>
            <a:ext cx="457200" cy="1219200"/>
          </a:xfrm>
          <a:prstGeom prst="down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0488" name="Right Arrow 11"/>
          <p:cNvSpPr>
            <a:spLocks noChangeArrowheads="1"/>
          </p:cNvSpPr>
          <p:nvPr/>
        </p:nvSpPr>
        <p:spPr bwMode="auto">
          <a:xfrm>
            <a:off x="4648200" y="2743200"/>
            <a:ext cx="1143000" cy="3048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0489" name="TextBox 9"/>
          <p:cNvSpPr txBox="1">
            <a:spLocks noChangeArrowheads="1"/>
          </p:cNvSpPr>
          <p:nvPr/>
        </p:nvSpPr>
        <p:spPr bwMode="auto">
          <a:xfrm>
            <a:off x="304800" y="4648200"/>
            <a:ext cx="8305800" cy="861774"/>
          </a:xfrm>
          <a:prstGeom prst="rect">
            <a:avLst/>
          </a:prstGeom>
          <a:noFill/>
          <a:ln w="9525">
            <a:noFill/>
            <a:miter lim="800000"/>
            <a:headEnd/>
            <a:tailEnd/>
          </a:ln>
        </p:spPr>
        <p:txBody>
          <a:bodyPr>
            <a:spAutoFit/>
          </a:bodyPr>
          <a:lstStyle/>
          <a:p>
            <a:endParaRPr lang="en-US" dirty="0"/>
          </a:p>
          <a:p>
            <a:endParaRPr lang="en-US" dirty="0"/>
          </a:p>
          <a:p>
            <a:endParaRPr lang="en-US" sz="14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z="2800" smtClean="0">
                <a:solidFill>
                  <a:schemeClr val="tx1"/>
                </a:solidFill>
              </a:rPr>
              <a:t>Special Cases</a:t>
            </a:r>
            <a:endParaRPr lang="en-US" sz="2800" smtClean="0"/>
          </a:p>
        </p:txBody>
      </p:sp>
      <p:sp>
        <p:nvSpPr>
          <p:cNvPr id="1028" name="Content Placeholder 2"/>
          <p:cNvSpPr>
            <a:spLocks noGrp="1"/>
          </p:cNvSpPr>
          <p:nvPr>
            <p:ph idx="1"/>
          </p:nvPr>
        </p:nvSpPr>
        <p:spPr>
          <a:xfrm>
            <a:off x="152400" y="990600"/>
            <a:ext cx="8610600" cy="4343400"/>
          </a:xfrm>
        </p:spPr>
        <p:txBody>
          <a:bodyPr/>
          <a:lstStyle/>
          <a:p>
            <a:pPr eaLnBrk="1" hangingPunct="1">
              <a:buFont typeface="GillSans"/>
              <a:buNone/>
              <a:defRPr/>
            </a:pPr>
            <a:endParaRPr lang="en-US" sz="1600" dirty="0" smtClean="0"/>
          </a:p>
          <a:p>
            <a:pPr eaLnBrk="1" hangingPunct="1">
              <a:defRPr/>
            </a:pPr>
            <a:r>
              <a:rPr lang="en-US" sz="1800" b="1" dirty="0" smtClean="0"/>
              <a:t>Chromium</a:t>
            </a:r>
            <a:endParaRPr lang="en-US" sz="1800" dirty="0" smtClean="0"/>
          </a:p>
          <a:p>
            <a:pPr marL="228600" indent="-228600" eaLnBrk="1" hangingPunct="1">
              <a:lnSpc>
                <a:spcPct val="85000"/>
              </a:lnSpc>
              <a:spcBef>
                <a:spcPts val="475"/>
              </a:spcBef>
              <a:defRPr/>
            </a:pPr>
            <a:r>
              <a:rPr lang="en-US" sz="1800" b="1" dirty="0" smtClean="0"/>
              <a:t> Nickel</a:t>
            </a:r>
          </a:p>
          <a:p>
            <a:pPr marL="228600" indent="-228600" eaLnBrk="1" hangingPunct="1">
              <a:lnSpc>
                <a:spcPct val="85000"/>
              </a:lnSpc>
              <a:spcBef>
                <a:spcPts val="475"/>
              </a:spcBef>
              <a:defRPr/>
            </a:pPr>
            <a:r>
              <a:rPr lang="en-US" sz="1800" b="1" dirty="0" smtClean="0"/>
              <a:t>Coke Oven Emissions</a:t>
            </a:r>
          </a:p>
          <a:p>
            <a:pPr marL="228600" indent="-228600" eaLnBrk="1" hangingPunct="1">
              <a:lnSpc>
                <a:spcPct val="85000"/>
              </a:lnSpc>
              <a:spcBef>
                <a:spcPts val="475"/>
              </a:spcBef>
              <a:defRPr/>
            </a:pPr>
            <a:r>
              <a:rPr lang="en-US" sz="1800" b="1" dirty="0" smtClean="0"/>
              <a:t>Cyanide</a:t>
            </a:r>
          </a:p>
        </p:txBody>
      </p:sp>
      <p:sp>
        <p:nvSpPr>
          <p:cNvPr id="21509" name="Slide Number Placeholder 5"/>
          <p:cNvSpPr txBox="1">
            <a:spLocks noGrp="1"/>
          </p:cNvSpPr>
          <p:nvPr/>
        </p:nvSpPr>
        <p:spPr bwMode="auto">
          <a:xfrm>
            <a:off x="6705600" y="6356350"/>
            <a:ext cx="2133600" cy="365125"/>
          </a:xfrm>
          <a:prstGeom prst="rect">
            <a:avLst/>
          </a:prstGeom>
          <a:noFill/>
          <a:ln w="9525">
            <a:noFill/>
            <a:miter lim="800000"/>
            <a:headEnd/>
            <a:tailEnd/>
          </a:ln>
        </p:spPr>
        <p:txBody>
          <a:bodyPr anchor="ctr"/>
          <a:lstStyle/>
          <a:p>
            <a:pPr algn="r"/>
            <a:fld id="{F6C38A45-5359-49D6-A6E1-ACE043B594A6}" type="slidenum">
              <a:rPr lang="en-US" sz="1400">
                <a:latin typeface="Century Gothic" pitchFamily="34" charset="0"/>
              </a:rPr>
              <a:pPr algn="r"/>
              <a:t>51</a:t>
            </a:fld>
            <a:endParaRPr lang="en-US" sz="1400">
              <a:latin typeface="Century Gothic" pitchFamily="34" charset="0"/>
            </a:endParaRPr>
          </a:p>
        </p:txBody>
      </p:sp>
      <p:sp>
        <p:nvSpPr>
          <p:cNvPr id="21510" name="Right Arrow 9"/>
          <p:cNvSpPr>
            <a:spLocks noChangeArrowheads="1"/>
          </p:cNvSpPr>
          <p:nvPr/>
        </p:nvSpPr>
        <p:spPr bwMode="auto">
          <a:xfrm>
            <a:off x="2667000" y="3276600"/>
            <a:ext cx="914400" cy="4572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1511" name="Down Arrow 10"/>
          <p:cNvSpPr>
            <a:spLocks noChangeArrowheads="1"/>
          </p:cNvSpPr>
          <p:nvPr/>
        </p:nvSpPr>
        <p:spPr bwMode="auto">
          <a:xfrm>
            <a:off x="7772400" y="2590800"/>
            <a:ext cx="457200" cy="1219200"/>
          </a:xfrm>
          <a:prstGeom prst="down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1512" name="Right Arrow 11"/>
          <p:cNvSpPr>
            <a:spLocks noChangeArrowheads="1"/>
          </p:cNvSpPr>
          <p:nvPr/>
        </p:nvSpPr>
        <p:spPr bwMode="auto">
          <a:xfrm>
            <a:off x="4648200" y="2743200"/>
            <a:ext cx="1143000" cy="3048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8" name="Slide Number Placeholder 7"/>
          <p:cNvSpPr>
            <a:spLocks noGrp="1"/>
          </p:cNvSpPr>
          <p:nvPr>
            <p:ph type="sldNum" sz="quarter" idx="12"/>
          </p:nvPr>
        </p:nvSpPr>
        <p:spPr/>
        <p:txBody>
          <a:bodyPr/>
          <a:lstStyle/>
          <a:p>
            <a:pPr>
              <a:defRPr/>
            </a:pPr>
            <a:fld id="{23482766-1B3B-4603-A771-D270E25208ED}" type="slidenum">
              <a:rPr lang="en-US" smtClean="0"/>
              <a:pPr>
                <a:defRPr/>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z="2800" dirty="0" smtClean="0">
                <a:solidFill>
                  <a:schemeClr val="tx1"/>
                </a:solidFill>
              </a:rPr>
              <a:t>Chromium</a:t>
            </a:r>
            <a:endParaRPr lang="en-US" sz="2800" dirty="0" smtClean="0">
              <a:solidFill>
                <a:srgbClr val="FF0000"/>
              </a:solidFill>
            </a:endParaRPr>
          </a:p>
        </p:txBody>
      </p:sp>
      <p:sp>
        <p:nvSpPr>
          <p:cNvPr id="24579" name="Content Placeholder 2"/>
          <p:cNvSpPr>
            <a:spLocks noGrp="1"/>
          </p:cNvSpPr>
          <p:nvPr>
            <p:ph idx="1"/>
          </p:nvPr>
        </p:nvSpPr>
        <p:spPr>
          <a:xfrm>
            <a:off x="152400" y="990600"/>
            <a:ext cx="3505200" cy="2133600"/>
          </a:xfrm>
        </p:spPr>
        <p:txBody>
          <a:bodyPr/>
          <a:lstStyle/>
          <a:p>
            <a:pPr eaLnBrk="1" hangingPunct="1">
              <a:buFont typeface="GillSans"/>
              <a:buNone/>
            </a:pPr>
            <a:endParaRPr lang="en-US" sz="1600" smtClean="0"/>
          </a:p>
          <a:p>
            <a:pPr eaLnBrk="1" hangingPunct="1"/>
            <a:r>
              <a:rPr lang="en-US" sz="1800" b="1" smtClean="0"/>
              <a:t>Allowable Pollutant Codes</a:t>
            </a:r>
          </a:p>
        </p:txBody>
      </p:sp>
      <p:sp>
        <p:nvSpPr>
          <p:cNvPr id="24581" name="Slide Number Placeholder 5"/>
          <p:cNvSpPr txBox="1">
            <a:spLocks noGrp="1"/>
          </p:cNvSpPr>
          <p:nvPr/>
        </p:nvSpPr>
        <p:spPr bwMode="auto">
          <a:xfrm>
            <a:off x="6705600" y="6356350"/>
            <a:ext cx="2133600" cy="365125"/>
          </a:xfrm>
          <a:prstGeom prst="rect">
            <a:avLst/>
          </a:prstGeom>
          <a:noFill/>
          <a:ln w="9525">
            <a:noFill/>
            <a:miter lim="800000"/>
            <a:headEnd/>
            <a:tailEnd/>
          </a:ln>
        </p:spPr>
        <p:txBody>
          <a:bodyPr anchor="ctr"/>
          <a:lstStyle/>
          <a:p>
            <a:pPr algn="r"/>
            <a:fld id="{EF8E97DD-3E14-4D82-8778-4A02873A6DFC}" type="slidenum">
              <a:rPr lang="en-US" sz="1400">
                <a:latin typeface="Century Gothic" pitchFamily="34" charset="0"/>
              </a:rPr>
              <a:pPr algn="r"/>
              <a:t>52</a:t>
            </a:fld>
            <a:endParaRPr lang="en-US" sz="1400">
              <a:latin typeface="Century Gothic" pitchFamily="34" charset="0"/>
            </a:endParaRPr>
          </a:p>
        </p:txBody>
      </p:sp>
      <p:sp>
        <p:nvSpPr>
          <p:cNvPr id="24582" name="Right Arrow 9"/>
          <p:cNvSpPr>
            <a:spLocks noChangeArrowheads="1"/>
          </p:cNvSpPr>
          <p:nvPr/>
        </p:nvSpPr>
        <p:spPr bwMode="auto">
          <a:xfrm>
            <a:off x="2667000" y="3276600"/>
            <a:ext cx="914400" cy="4572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4583" name="Down Arrow 10"/>
          <p:cNvSpPr>
            <a:spLocks noChangeArrowheads="1"/>
          </p:cNvSpPr>
          <p:nvPr/>
        </p:nvSpPr>
        <p:spPr bwMode="auto">
          <a:xfrm>
            <a:off x="7772400" y="2590800"/>
            <a:ext cx="457200" cy="1219200"/>
          </a:xfrm>
          <a:prstGeom prst="down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4584" name="Right Arrow 11"/>
          <p:cNvSpPr>
            <a:spLocks noChangeArrowheads="1"/>
          </p:cNvSpPr>
          <p:nvPr/>
        </p:nvSpPr>
        <p:spPr bwMode="auto">
          <a:xfrm>
            <a:off x="4648200" y="2743200"/>
            <a:ext cx="1143000" cy="3048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graphicFrame>
        <p:nvGraphicFramePr>
          <p:cNvPr id="11" name="Table 10"/>
          <p:cNvGraphicFramePr>
            <a:graphicFrameLocks noGrp="1"/>
          </p:cNvGraphicFramePr>
          <p:nvPr/>
        </p:nvGraphicFramePr>
        <p:xfrm>
          <a:off x="457200" y="1752600"/>
          <a:ext cx="2743200" cy="1120140"/>
        </p:xfrm>
        <a:graphic>
          <a:graphicData uri="http://schemas.openxmlformats.org/drawingml/2006/table">
            <a:tbl>
              <a:tblPr firstRow="1" firstCol="1" lastCol="1">
                <a:tableStyleId>{2D5ABB26-0587-4C30-8999-92F81FD0307C}</a:tableStyleId>
              </a:tblPr>
              <a:tblGrid>
                <a:gridCol w="990600"/>
                <a:gridCol w="1752600"/>
              </a:tblGrid>
              <a:tr h="110490">
                <a:tc>
                  <a:txBody>
                    <a:bodyPr/>
                    <a:lstStyle/>
                    <a:p>
                      <a:pPr marL="0" marR="0" algn="ctr">
                        <a:spcBef>
                          <a:spcPts val="0"/>
                        </a:spcBef>
                        <a:spcAft>
                          <a:spcPts val="0"/>
                        </a:spcAft>
                      </a:pPr>
                      <a:r>
                        <a:rPr lang="en-US" sz="1100" dirty="0"/>
                        <a:t>Pollutant Code</a:t>
                      </a:r>
                      <a:endParaRPr lang="en-US" sz="1200" dirty="0">
                        <a:latin typeface="Times New Roman"/>
                        <a:ea typeface="Calibri"/>
                        <a:cs typeface="Times New Roman"/>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100" dirty="0"/>
                        <a:t>Description</a:t>
                      </a:r>
                      <a:endParaRPr lang="en-US" sz="1200" dirty="0">
                        <a:latin typeface="Times New Roman"/>
                        <a:ea typeface="Calibri"/>
                        <a:cs typeface="Times New Roman"/>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spcBef>
                          <a:spcPts val="0"/>
                        </a:spcBef>
                        <a:spcAft>
                          <a:spcPts val="0"/>
                        </a:spcAft>
                      </a:pPr>
                      <a:r>
                        <a:rPr lang="en-US" sz="1100"/>
                        <a:t>1333820</a:t>
                      </a:r>
                      <a:endParaRPr lang="en-US" sz="120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100" dirty="0"/>
                        <a:t>Chromium Trioxide</a:t>
                      </a:r>
                      <a:endParaRPr lang="en-US" sz="1200" dirty="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spcBef>
                          <a:spcPts val="0"/>
                        </a:spcBef>
                        <a:spcAft>
                          <a:spcPts val="0"/>
                        </a:spcAft>
                      </a:pPr>
                      <a:r>
                        <a:rPr lang="en-US" sz="1100"/>
                        <a:t>16065831</a:t>
                      </a:r>
                      <a:endParaRPr lang="en-US" sz="120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100" dirty="0"/>
                        <a:t>Chromium III</a:t>
                      </a:r>
                      <a:endParaRPr lang="en-US" sz="1200" dirty="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spcBef>
                          <a:spcPts val="0"/>
                        </a:spcBef>
                        <a:spcAft>
                          <a:spcPts val="0"/>
                        </a:spcAft>
                      </a:pPr>
                      <a:r>
                        <a:rPr lang="en-US" sz="1100"/>
                        <a:t>18540299</a:t>
                      </a:r>
                      <a:endParaRPr lang="en-US" sz="120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100" dirty="0"/>
                        <a:t>Chromium (VI)</a:t>
                      </a:r>
                      <a:endParaRPr lang="en-US" sz="1200" dirty="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spcBef>
                          <a:spcPts val="0"/>
                        </a:spcBef>
                        <a:spcAft>
                          <a:spcPts val="0"/>
                        </a:spcAft>
                      </a:pPr>
                      <a:r>
                        <a:rPr lang="en-US" sz="1100" dirty="0"/>
                        <a:t>7440473</a:t>
                      </a:r>
                      <a:endParaRPr lang="en-US" sz="1200" dirty="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100" dirty="0"/>
                        <a:t>Chromium</a:t>
                      </a:r>
                      <a:endParaRPr lang="en-US" sz="1200" dirty="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marL="0" marR="0">
                        <a:spcBef>
                          <a:spcPts val="0"/>
                        </a:spcBef>
                        <a:spcAft>
                          <a:spcPts val="0"/>
                        </a:spcAft>
                      </a:pPr>
                      <a:r>
                        <a:rPr lang="en-US" sz="1100"/>
                        <a:t>7738945</a:t>
                      </a:r>
                      <a:endParaRPr lang="en-US" sz="120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100" dirty="0"/>
                        <a:t>Chromic Acid (VI)</a:t>
                      </a:r>
                      <a:endParaRPr lang="en-US" sz="1200" dirty="0">
                        <a:latin typeface="Times New Roman"/>
                        <a:ea typeface="Calibri"/>
                        <a:cs typeface="Times New Roman"/>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Content Placeholder 2"/>
          <p:cNvSpPr txBox="1">
            <a:spLocks/>
          </p:cNvSpPr>
          <p:nvPr/>
        </p:nvSpPr>
        <p:spPr bwMode="auto">
          <a:xfrm>
            <a:off x="457200" y="2590800"/>
            <a:ext cx="8153400" cy="2286000"/>
          </a:xfrm>
          <a:prstGeom prst="rect">
            <a:avLst/>
          </a:prstGeom>
          <a:noFill/>
          <a:ln w="9525">
            <a:noFill/>
            <a:miter lim="800000"/>
            <a:headEnd/>
            <a:tailEnd/>
          </a:ln>
        </p:spPr>
        <p:txBody>
          <a:bodyPr/>
          <a:lstStyle/>
          <a:p>
            <a:pPr marL="342900" indent="-342900" eaLnBrk="0" hangingPunct="0">
              <a:spcBef>
                <a:spcPct val="20000"/>
              </a:spcBef>
              <a:buClr>
                <a:srgbClr val="0071BC"/>
              </a:buClr>
              <a:buSzPct val="70000"/>
              <a:buFont typeface="GillSans"/>
              <a:buNone/>
              <a:defRPr/>
            </a:pPr>
            <a:endParaRPr lang="en-US" sz="1600" kern="0" dirty="0">
              <a:latin typeface="+mn-lt"/>
            </a:endParaRPr>
          </a:p>
          <a:p>
            <a:pPr marL="342900" indent="-342900" eaLnBrk="0" hangingPunct="0">
              <a:spcBef>
                <a:spcPct val="20000"/>
              </a:spcBef>
              <a:buClr>
                <a:srgbClr val="0071BC"/>
              </a:buClr>
              <a:buSzPct val="70000"/>
              <a:buFont typeface="GillSans"/>
              <a:buChar char="►"/>
              <a:defRPr/>
            </a:pPr>
            <a:endParaRPr lang="en-US" kern="0" dirty="0">
              <a:latin typeface="+mn-lt"/>
            </a:endParaRPr>
          </a:p>
          <a:p>
            <a:pPr marL="342900" indent="-342900" eaLnBrk="0" hangingPunct="0">
              <a:spcBef>
                <a:spcPct val="20000"/>
              </a:spcBef>
              <a:buClr>
                <a:srgbClr val="0071BC"/>
              </a:buClr>
              <a:buSzPct val="70000"/>
              <a:buFont typeface="GillSans"/>
              <a:buChar char="►"/>
              <a:defRPr/>
            </a:pPr>
            <a:r>
              <a:rPr lang="en-US" kern="0" dirty="0">
                <a:latin typeface="+mn-lt"/>
              </a:rPr>
              <a:t>If you have a chromium compound other than the ones listed, use the spreadsheet tool to convert to Chromium III or Chromium VI</a:t>
            </a:r>
            <a:r>
              <a:rPr lang="en-US" kern="0" dirty="0" smtClean="0">
                <a:latin typeface="+mn-lt"/>
              </a:rPr>
              <a:t>.</a:t>
            </a:r>
          </a:p>
          <a:p>
            <a:pPr marL="342900" indent="-342900" eaLnBrk="0" hangingPunct="0">
              <a:spcBef>
                <a:spcPct val="20000"/>
              </a:spcBef>
              <a:buClr>
                <a:srgbClr val="0071BC"/>
              </a:buClr>
              <a:buSzPct val="70000"/>
              <a:defRPr/>
            </a:pPr>
            <a:endParaRPr lang="en-US" kern="0" dirty="0">
              <a:latin typeface="+mn-lt"/>
            </a:endParaRPr>
          </a:p>
          <a:p>
            <a:pPr marL="342900" indent="-342900" eaLnBrk="0" hangingPunct="0">
              <a:spcBef>
                <a:spcPct val="20000"/>
              </a:spcBef>
              <a:buClr>
                <a:srgbClr val="0071BC"/>
              </a:buClr>
              <a:buSzPct val="70000"/>
              <a:buFont typeface="GillSans"/>
              <a:buChar char="►"/>
              <a:defRPr/>
            </a:pPr>
            <a:r>
              <a:rPr lang="en-US" dirty="0" smtClean="0"/>
              <a:t>DO NOT REPORT CHROMIUM and hex or tri at the same process</a:t>
            </a:r>
          </a:p>
          <a:p>
            <a:pPr marL="342900" indent="-342900" eaLnBrk="0" hangingPunct="0">
              <a:spcBef>
                <a:spcPct val="20000"/>
              </a:spcBef>
              <a:buClr>
                <a:srgbClr val="0071BC"/>
              </a:buClr>
              <a:buSzPct val="70000"/>
              <a:defRPr/>
            </a:pPr>
            <a:r>
              <a:rPr lang="en-US" kern="0" dirty="0" smtClean="0">
                <a:solidFill>
                  <a:srgbClr val="FF0000"/>
                </a:solidFill>
                <a:latin typeface="Arial" charset="0"/>
              </a:rPr>
              <a:t>New QA check will reject all emissions for that process</a:t>
            </a:r>
            <a:endParaRPr lang="en-US" kern="0" dirty="0" smtClean="0">
              <a:latin typeface="Arial" charset="0"/>
            </a:endParaRPr>
          </a:p>
          <a:p>
            <a:pPr marL="342900" indent="-342900" eaLnBrk="0" hangingPunct="0">
              <a:spcBef>
                <a:spcPct val="20000"/>
              </a:spcBef>
              <a:buClr>
                <a:srgbClr val="0071BC"/>
              </a:buClr>
              <a:buSzPct val="70000"/>
              <a:defRPr/>
            </a:pPr>
            <a:endParaRPr lang="en-US" kern="0" dirty="0" smtClean="0">
              <a:solidFill>
                <a:srgbClr val="FF0000"/>
              </a:solidFill>
              <a:latin typeface="Arial" charset="0"/>
            </a:endParaRPr>
          </a:p>
          <a:p>
            <a:pPr marL="342900" indent="-342900" eaLnBrk="0" hangingPunct="0">
              <a:spcBef>
                <a:spcPct val="20000"/>
              </a:spcBef>
              <a:buClr>
                <a:srgbClr val="0071BC"/>
              </a:buClr>
              <a:buSzPct val="70000"/>
              <a:defRPr/>
            </a:pPr>
            <a:r>
              <a:rPr lang="en-US" kern="0" dirty="0" smtClean="0">
                <a:latin typeface="Arial" charset="0"/>
              </a:rPr>
              <a:t>In the 2008 NEI, EPA developed a speciated chromium dataset that contained hex and tri based on speciated SLT chromium.  Documentation is on chief.  Plan on using same approach for 2011</a:t>
            </a:r>
          </a:p>
          <a:p>
            <a:pPr marL="342900" indent="-342900" eaLnBrk="0" hangingPunct="0">
              <a:spcBef>
                <a:spcPct val="20000"/>
              </a:spcBef>
              <a:buClr>
                <a:srgbClr val="0071BC"/>
              </a:buClr>
              <a:buSzPct val="70000"/>
              <a:defRPr/>
            </a:pPr>
            <a:endParaRPr lang="en-US" kern="0" dirty="0" smtClean="0">
              <a:solidFill>
                <a:srgbClr val="FF0000"/>
              </a:solidFill>
              <a:latin typeface="Arial" charset="0"/>
            </a:endParaRPr>
          </a:p>
          <a:p>
            <a:pPr marL="342900" indent="-342900" eaLnBrk="0" hangingPunct="0">
              <a:spcBef>
                <a:spcPct val="20000"/>
              </a:spcBef>
              <a:buClr>
                <a:srgbClr val="0071BC"/>
              </a:buClr>
              <a:buSzPct val="70000"/>
              <a:defRPr/>
            </a:pPr>
            <a:endParaRPr lang="en-US" kern="0" dirty="0" smtClean="0">
              <a:solidFill>
                <a:srgbClr val="FF0000"/>
              </a:solidFill>
              <a:latin typeface="Arial" charset="0"/>
            </a:endParaRPr>
          </a:p>
          <a:p>
            <a:pPr marL="342900" indent="-342900" eaLnBrk="0" hangingPunct="0">
              <a:spcBef>
                <a:spcPct val="20000"/>
              </a:spcBef>
              <a:buClr>
                <a:srgbClr val="0071BC"/>
              </a:buClr>
              <a:buSzPct val="70000"/>
              <a:defRPr/>
            </a:pPr>
            <a:endParaRPr lang="en-US" kern="0" dirty="0" smtClean="0">
              <a:solidFill>
                <a:srgbClr val="FF0000"/>
              </a:solidFill>
              <a:latin typeface="Arial" charset="0"/>
            </a:endParaRPr>
          </a:p>
          <a:p>
            <a:pPr marL="342900" indent="-342900" eaLnBrk="0" hangingPunct="0">
              <a:spcBef>
                <a:spcPct val="20000"/>
              </a:spcBef>
              <a:buClr>
                <a:srgbClr val="0071BC"/>
              </a:buClr>
              <a:buSzPct val="70000"/>
              <a:defRPr/>
            </a:pPr>
            <a:endParaRPr lang="en-US" kern="0" dirty="0">
              <a:solidFill>
                <a:srgbClr val="FF0000"/>
              </a:solidFill>
              <a:latin typeface="+mn-lt"/>
            </a:endParaRPr>
          </a:p>
          <a:p>
            <a:pPr>
              <a:defRPr/>
            </a:pPr>
            <a:r>
              <a:rPr lang="en-US" dirty="0">
                <a:latin typeface="Arial" charset="0"/>
              </a:rPr>
              <a:t> </a:t>
            </a:r>
          </a:p>
          <a:p>
            <a:pPr marL="228600" indent="-228600">
              <a:lnSpc>
                <a:spcPct val="85000"/>
              </a:lnSpc>
              <a:spcBef>
                <a:spcPts val="475"/>
              </a:spcBef>
              <a:buClr>
                <a:srgbClr val="0071BC"/>
              </a:buClr>
              <a:buSzPct val="70000"/>
              <a:defRPr/>
            </a:pPr>
            <a:endParaRPr lang="en-US" sz="1400" kern="0" dirty="0">
              <a:latin typeface="+mn-lt"/>
            </a:endParaRPr>
          </a:p>
        </p:txBody>
      </p:sp>
      <p:sp>
        <p:nvSpPr>
          <p:cNvPr id="15" name="Content Placeholder 2"/>
          <p:cNvSpPr txBox="1">
            <a:spLocks/>
          </p:cNvSpPr>
          <p:nvPr/>
        </p:nvSpPr>
        <p:spPr bwMode="auto">
          <a:xfrm>
            <a:off x="3581400" y="1295400"/>
            <a:ext cx="4495800" cy="914400"/>
          </a:xfrm>
          <a:prstGeom prst="rect">
            <a:avLst/>
          </a:prstGeom>
          <a:noFill/>
          <a:ln w="9525">
            <a:noFill/>
            <a:miter lim="800000"/>
            <a:headEnd/>
            <a:tailEnd/>
          </a:ln>
        </p:spPr>
        <p:txBody>
          <a:bodyPr/>
          <a:lstStyle/>
          <a:p>
            <a:pPr marL="342900" indent="-342900" eaLnBrk="0" hangingPunct="0">
              <a:spcBef>
                <a:spcPct val="20000"/>
              </a:spcBef>
              <a:buClr>
                <a:srgbClr val="0071BC"/>
              </a:buClr>
              <a:buSzPct val="70000"/>
              <a:buFont typeface="GillSans"/>
              <a:buChar char="►"/>
              <a:defRPr/>
            </a:pPr>
            <a:endParaRPr lang="en-US" sz="1600" kern="0" dirty="0">
              <a:latin typeface="Arial" charset="0"/>
            </a:endParaRPr>
          </a:p>
          <a:p>
            <a:pPr marL="342900" indent="-342900" eaLnBrk="0" hangingPunct="0">
              <a:spcBef>
                <a:spcPct val="20000"/>
              </a:spcBef>
              <a:buClr>
                <a:srgbClr val="0071BC"/>
              </a:buClr>
              <a:buSzPct val="70000"/>
              <a:buFont typeface="GillSans"/>
              <a:buChar char="►"/>
              <a:defRPr/>
            </a:pPr>
            <a:r>
              <a:rPr lang="en-US" kern="0" dirty="0">
                <a:latin typeface="Arial" charset="0"/>
              </a:rPr>
              <a:t>Chromium VI (and chromium trioxide and chromic acid) are high risk </a:t>
            </a:r>
            <a:r>
              <a:rPr lang="en-US" kern="0" dirty="0" smtClean="0">
                <a:latin typeface="Arial" charset="0"/>
              </a:rPr>
              <a:t>HAPs.</a:t>
            </a:r>
          </a:p>
          <a:p>
            <a:pPr marL="342900" indent="-342900" eaLnBrk="0" hangingPunct="0">
              <a:spcBef>
                <a:spcPct val="20000"/>
              </a:spcBef>
              <a:buClr>
                <a:srgbClr val="0071BC"/>
              </a:buClr>
              <a:buSzPct val="70000"/>
              <a:buFont typeface="GillSans"/>
              <a:buChar char="►"/>
              <a:defRPr/>
            </a:pPr>
            <a:r>
              <a:rPr lang="en-US" kern="0" dirty="0" smtClean="0">
                <a:latin typeface="Arial" charset="0"/>
              </a:rPr>
              <a:t>Chromium (</a:t>
            </a:r>
            <a:r>
              <a:rPr lang="en-US" dirty="0" smtClean="0"/>
              <a:t>7440473</a:t>
            </a:r>
            <a:r>
              <a:rPr lang="en-US" sz="2000" dirty="0" smtClean="0">
                <a:latin typeface="Times New Roman"/>
                <a:cs typeface="Times New Roman"/>
              </a:rPr>
              <a:t>) </a:t>
            </a:r>
            <a:r>
              <a:rPr lang="en-US" kern="0" dirty="0" smtClean="0">
                <a:latin typeface="Arial" charset="0"/>
              </a:rPr>
              <a:t>is not speciated, and could be a mix of chromium VI and non-high risk forms of chromium</a:t>
            </a:r>
            <a:endParaRPr lang="en-US" kern="0" dirty="0">
              <a:latin typeface="Arial" charset="0"/>
            </a:endParaRPr>
          </a:p>
          <a:p>
            <a:pPr marL="342900" indent="-342900" eaLnBrk="0" hangingPunct="0">
              <a:spcBef>
                <a:spcPct val="20000"/>
              </a:spcBef>
              <a:buClr>
                <a:srgbClr val="0071BC"/>
              </a:buClr>
              <a:buSzPct val="70000"/>
              <a:defRPr/>
            </a:pPr>
            <a:endParaRPr lang="en-US" sz="1400" kern="0" dirty="0">
              <a:latin typeface="Arial" charset="0"/>
            </a:endParaRPr>
          </a:p>
          <a:p>
            <a:pPr marL="228600" indent="-228600">
              <a:lnSpc>
                <a:spcPct val="85000"/>
              </a:lnSpc>
              <a:spcBef>
                <a:spcPts val="475"/>
              </a:spcBef>
              <a:buClr>
                <a:srgbClr val="0071BC"/>
              </a:buClr>
              <a:buSzPct val="70000"/>
              <a:buFont typeface="GillSans"/>
              <a:buChar char="►"/>
              <a:defRPr/>
            </a:pPr>
            <a:endParaRPr lang="en-US" sz="1400" kern="0" dirty="0">
              <a:latin typeface="Arial"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sz="2800" dirty="0" smtClean="0">
                <a:solidFill>
                  <a:schemeClr val="tx1"/>
                </a:solidFill>
              </a:rPr>
              <a:t>Coke Oven Emissions</a:t>
            </a:r>
            <a:endParaRPr lang="en-US" sz="2800" dirty="0" smtClean="0">
              <a:solidFill>
                <a:srgbClr val="FF0000"/>
              </a:solidFill>
            </a:endParaRPr>
          </a:p>
        </p:txBody>
      </p:sp>
      <p:sp>
        <p:nvSpPr>
          <p:cNvPr id="22531" name="Content Placeholder 2"/>
          <p:cNvSpPr>
            <a:spLocks noGrp="1"/>
          </p:cNvSpPr>
          <p:nvPr>
            <p:ph idx="1"/>
          </p:nvPr>
        </p:nvSpPr>
        <p:spPr>
          <a:xfrm>
            <a:off x="152400" y="990600"/>
            <a:ext cx="4191000" cy="2133600"/>
          </a:xfrm>
        </p:spPr>
        <p:txBody>
          <a:bodyPr/>
          <a:lstStyle/>
          <a:p>
            <a:pPr eaLnBrk="1" hangingPunct="1">
              <a:buFont typeface="GillSans"/>
              <a:buNone/>
            </a:pPr>
            <a:endParaRPr lang="en-US" sz="1600" smtClean="0"/>
          </a:p>
          <a:p>
            <a:pPr eaLnBrk="1" hangingPunct="1"/>
            <a:r>
              <a:rPr lang="en-US" sz="1800" b="1" smtClean="0"/>
              <a:t>Allowable Pollutant Codes 2008 - 2010</a:t>
            </a:r>
          </a:p>
          <a:p>
            <a:pPr eaLnBrk="1" hangingPunct="1"/>
            <a:endParaRPr lang="en-US" sz="1800" b="1" smtClean="0"/>
          </a:p>
          <a:p>
            <a:pPr eaLnBrk="1" hangingPunct="1"/>
            <a:endParaRPr lang="en-US" sz="1800" b="1" smtClean="0"/>
          </a:p>
        </p:txBody>
      </p:sp>
      <p:sp>
        <p:nvSpPr>
          <p:cNvPr id="22533" name="Slide Number Placeholder 5"/>
          <p:cNvSpPr txBox="1">
            <a:spLocks noGrp="1"/>
          </p:cNvSpPr>
          <p:nvPr/>
        </p:nvSpPr>
        <p:spPr bwMode="auto">
          <a:xfrm>
            <a:off x="6705600" y="6356350"/>
            <a:ext cx="2133600" cy="365125"/>
          </a:xfrm>
          <a:prstGeom prst="rect">
            <a:avLst/>
          </a:prstGeom>
          <a:noFill/>
          <a:ln w="9525">
            <a:noFill/>
            <a:miter lim="800000"/>
            <a:headEnd/>
            <a:tailEnd/>
          </a:ln>
        </p:spPr>
        <p:txBody>
          <a:bodyPr anchor="ctr"/>
          <a:lstStyle/>
          <a:p>
            <a:pPr algn="r"/>
            <a:fld id="{96485597-6E66-4D38-AE56-2739F1F82452}" type="slidenum">
              <a:rPr lang="en-US" sz="1400">
                <a:latin typeface="Century Gothic" pitchFamily="34" charset="0"/>
              </a:rPr>
              <a:pPr algn="r"/>
              <a:t>53</a:t>
            </a:fld>
            <a:endParaRPr lang="en-US" sz="1400">
              <a:latin typeface="Century Gothic" pitchFamily="34" charset="0"/>
            </a:endParaRPr>
          </a:p>
        </p:txBody>
      </p:sp>
      <p:sp>
        <p:nvSpPr>
          <p:cNvPr id="22534" name="Right Arrow 9"/>
          <p:cNvSpPr>
            <a:spLocks noChangeArrowheads="1"/>
          </p:cNvSpPr>
          <p:nvPr/>
        </p:nvSpPr>
        <p:spPr bwMode="auto">
          <a:xfrm>
            <a:off x="2667000" y="3276600"/>
            <a:ext cx="914400" cy="4572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2535" name="Down Arrow 10"/>
          <p:cNvSpPr>
            <a:spLocks noChangeArrowheads="1"/>
          </p:cNvSpPr>
          <p:nvPr/>
        </p:nvSpPr>
        <p:spPr bwMode="auto">
          <a:xfrm>
            <a:off x="7772400" y="2590800"/>
            <a:ext cx="457200" cy="1219200"/>
          </a:xfrm>
          <a:prstGeom prst="down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2536" name="Right Arrow 11"/>
          <p:cNvSpPr>
            <a:spLocks noChangeArrowheads="1"/>
          </p:cNvSpPr>
          <p:nvPr/>
        </p:nvSpPr>
        <p:spPr bwMode="auto">
          <a:xfrm>
            <a:off x="4648200" y="2743200"/>
            <a:ext cx="1143000" cy="3048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graphicFrame>
        <p:nvGraphicFramePr>
          <p:cNvPr id="16" name="Table 15"/>
          <p:cNvGraphicFramePr>
            <a:graphicFrameLocks noGrp="1"/>
          </p:cNvGraphicFramePr>
          <p:nvPr/>
        </p:nvGraphicFramePr>
        <p:xfrm>
          <a:off x="1143000" y="1828800"/>
          <a:ext cx="2743200" cy="1447800"/>
        </p:xfrm>
        <a:graphic>
          <a:graphicData uri="http://schemas.openxmlformats.org/drawingml/2006/table">
            <a:tbl>
              <a:tblPr/>
              <a:tblGrid>
                <a:gridCol w="1219200"/>
                <a:gridCol w="1524000"/>
              </a:tblGrid>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Pollutant Code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Description</a:t>
                      </a:r>
                    </a:p>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r>
              <a:tr h="0">
                <a:tc>
                  <a:txBody>
                    <a:bodyPr/>
                    <a:lstStyle/>
                    <a:p>
                      <a:r>
                        <a:rPr lang="en-US" sz="1100" dirty="0"/>
                        <a:t>141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dirty="0"/>
                        <a:t>Benzene Soluble Organics (BSO)</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0">
                <a:tc>
                  <a:txBody>
                    <a:bodyPr/>
                    <a:lstStyle/>
                    <a:p>
                      <a:r>
                        <a:rPr lang="en-US" sz="1100" dirty="0"/>
                        <a:t>142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dirty="0" err="1"/>
                        <a:t>Methylene</a:t>
                      </a:r>
                      <a:r>
                        <a:rPr lang="en-US" sz="1100" dirty="0"/>
                        <a:t> Chloride Soluble Organics (MCSO)</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
        <p:nvSpPr>
          <p:cNvPr id="22552" name="Right Arrow 16"/>
          <p:cNvSpPr>
            <a:spLocks noChangeArrowheads="1"/>
          </p:cNvSpPr>
          <p:nvPr/>
        </p:nvSpPr>
        <p:spPr bwMode="auto">
          <a:xfrm>
            <a:off x="4648200" y="1828800"/>
            <a:ext cx="1066800" cy="5334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cxnSp>
        <p:nvCxnSpPr>
          <p:cNvPr id="22553" name="Straight Arrow Connector 18"/>
          <p:cNvCxnSpPr>
            <a:cxnSpLocks noChangeShapeType="1"/>
          </p:cNvCxnSpPr>
          <p:nvPr/>
        </p:nvCxnSpPr>
        <p:spPr bwMode="auto">
          <a:xfrm>
            <a:off x="4038600" y="2438400"/>
            <a:ext cx="990600" cy="76200"/>
          </a:xfrm>
          <a:prstGeom prst="straightConnector1">
            <a:avLst/>
          </a:prstGeom>
          <a:noFill/>
          <a:ln w="9525" algn="ctr">
            <a:noFill/>
            <a:round/>
            <a:headEnd/>
            <a:tailEnd type="arrow" w="med" len="med"/>
          </a:ln>
        </p:spPr>
      </p:cxnSp>
      <p:sp>
        <p:nvSpPr>
          <p:cNvPr id="22554" name="Right Arrow 19"/>
          <p:cNvSpPr>
            <a:spLocks noChangeArrowheads="1"/>
          </p:cNvSpPr>
          <p:nvPr/>
        </p:nvSpPr>
        <p:spPr bwMode="auto">
          <a:xfrm>
            <a:off x="3962400" y="2286000"/>
            <a:ext cx="1219200" cy="457200"/>
          </a:xfrm>
          <a:prstGeom prst="rightArrow">
            <a:avLst>
              <a:gd name="adj1" fmla="val 50000"/>
              <a:gd name="adj2" fmla="val 50000"/>
            </a:avLst>
          </a:prstGeom>
          <a:noFill/>
          <a:ln w="9525" algn="ctr">
            <a:solidFill>
              <a:schemeClr val="tx1"/>
            </a:solidFill>
            <a:round/>
            <a:headEnd/>
            <a:tailEnd/>
          </a:ln>
        </p:spPr>
        <p:txBody>
          <a:bodyPr wrap="none" lIns="0"/>
          <a:lstStyle/>
          <a:p>
            <a:endParaRPr lang="en-US">
              <a:latin typeface="Century Gothic" pitchFamily="34" charset="0"/>
            </a:endParaRPr>
          </a:p>
        </p:txBody>
      </p:sp>
      <p:sp>
        <p:nvSpPr>
          <p:cNvPr id="21" name="Content Placeholder 2"/>
          <p:cNvSpPr txBox="1">
            <a:spLocks/>
          </p:cNvSpPr>
          <p:nvPr/>
        </p:nvSpPr>
        <p:spPr bwMode="auto">
          <a:xfrm>
            <a:off x="4724400" y="971550"/>
            <a:ext cx="4191000" cy="2133600"/>
          </a:xfrm>
          <a:prstGeom prst="rect">
            <a:avLst/>
          </a:prstGeom>
          <a:noFill/>
          <a:ln w="9525">
            <a:noFill/>
            <a:miter lim="800000"/>
            <a:headEnd/>
            <a:tailEnd/>
          </a:ln>
        </p:spPr>
        <p:txBody>
          <a:bodyPr/>
          <a:lstStyle/>
          <a:p>
            <a:pPr marL="342900" indent="-342900" eaLnBrk="0" hangingPunct="0">
              <a:spcBef>
                <a:spcPct val="20000"/>
              </a:spcBef>
              <a:buClr>
                <a:srgbClr val="0071BC"/>
              </a:buClr>
              <a:buSzPct val="70000"/>
              <a:buFont typeface="GillSans"/>
              <a:buNone/>
              <a:defRPr/>
            </a:pPr>
            <a:endParaRPr lang="en-US" sz="1600" kern="0" dirty="0">
              <a:latin typeface="+mn-lt"/>
            </a:endParaRPr>
          </a:p>
          <a:p>
            <a:pPr marL="342900" indent="-342900" eaLnBrk="0" hangingPunct="0">
              <a:spcBef>
                <a:spcPct val="20000"/>
              </a:spcBef>
              <a:buClr>
                <a:srgbClr val="0071BC"/>
              </a:buClr>
              <a:buSzPct val="70000"/>
              <a:buFont typeface="GillSans"/>
              <a:buChar char="►"/>
              <a:defRPr/>
            </a:pPr>
            <a:r>
              <a:rPr lang="en-US" kern="0" dirty="0">
                <a:latin typeface="+mn-lt"/>
              </a:rPr>
              <a:t>Allowable Pollutant Codes 2011 and later</a:t>
            </a:r>
          </a:p>
          <a:p>
            <a:pPr marL="342900" indent="-342900" eaLnBrk="0" hangingPunct="0">
              <a:spcBef>
                <a:spcPct val="20000"/>
              </a:spcBef>
              <a:buClr>
                <a:srgbClr val="0071BC"/>
              </a:buClr>
              <a:buSzPct val="70000"/>
              <a:buFont typeface="GillSans"/>
              <a:buChar char="►"/>
              <a:defRPr/>
            </a:pPr>
            <a:endParaRPr lang="en-US" kern="0" dirty="0">
              <a:latin typeface="+mn-lt"/>
            </a:endParaRPr>
          </a:p>
          <a:p>
            <a:pPr marL="342900" indent="-342900" eaLnBrk="0" hangingPunct="0">
              <a:spcBef>
                <a:spcPct val="20000"/>
              </a:spcBef>
              <a:buClr>
                <a:srgbClr val="0071BC"/>
              </a:buClr>
              <a:buSzPct val="70000"/>
              <a:buFont typeface="GillSans"/>
              <a:buChar char="►"/>
              <a:defRPr/>
            </a:pPr>
            <a:endParaRPr lang="en-US" kern="0" dirty="0">
              <a:latin typeface="+mn-lt"/>
            </a:endParaRPr>
          </a:p>
        </p:txBody>
      </p:sp>
      <p:graphicFrame>
        <p:nvGraphicFramePr>
          <p:cNvPr id="22" name="Table 21"/>
          <p:cNvGraphicFramePr>
            <a:graphicFrameLocks noGrp="1"/>
          </p:cNvGraphicFramePr>
          <p:nvPr/>
        </p:nvGraphicFramePr>
        <p:xfrm>
          <a:off x="5486400" y="2133600"/>
          <a:ext cx="3108960" cy="685800"/>
        </p:xfrm>
        <a:graphic>
          <a:graphicData uri="http://schemas.openxmlformats.org/drawingml/2006/table">
            <a:tbl>
              <a:tblPr/>
              <a:tblGrid>
                <a:gridCol w="1554480"/>
                <a:gridCol w="1554480"/>
              </a:tblGrid>
              <a:tr h="0">
                <a:tc>
                  <a:txBody>
                    <a:bodyPr/>
                    <a:lstStyle/>
                    <a:p>
                      <a:r>
                        <a:rPr lang="en-US" sz="1100" dirty="0"/>
                        <a:t>Pollutant Code</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tc>
                  <a:txBody>
                    <a:bodyPr/>
                    <a:lstStyle/>
                    <a:p>
                      <a:r>
                        <a:rPr lang="en-US" sz="1100"/>
                        <a:t>Description</a:t>
                      </a:r>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tr>
              <a:tr h="0">
                <a:tc>
                  <a:txBody>
                    <a:bodyPr/>
                    <a:lstStyle/>
                    <a:p>
                      <a:r>
                        <a:rPr lang="en-US" sz="1100" dirty="0"/>
                        <a:t>140</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dirty="0"/>
                        <a:t>Coke Oven Emissions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sz="2800" smtClean="0">
                <a:solidFill>
                  <a:schemeClr val="tx1"/>
                </a:solidFill>
              </a:rPr>
              <a:t>Nickel</a:t>
            </a:r>
            <a:endParaRPr lang="en-US" sz="2800" smtClean="0"/>
          </a:p>
        </p:txBody>
      </p:sp>
      <p:sp>
        <p:nvSpPr>
          <p:cNvPr id="1028" name="Content Placeholder 2"/>
          <p:cNvSpPr>
            <a:spLocks noGrp="1"/>
          </p:cNvSpPr>
          <p:nvPr>
            <p:ph idx="1"/>
          </p:nvPr>
        </p:nvSpPr>
        <p:spPr>
          <a:xfrm>
            <a:off x="152400" y="990600"/>
            <a:ext cx="3505200" cy="2133600"/>
          </a:xfrm>
        </p:spPr>
        <p:txBody>
          <a:bodyPr/>
          <a:lstStyle/>
          <a:p>
            <a:pPr eaLnBrk="1" hangingPunct="1">
              <a:buFont typeface="GillSans"/>
              <a:buNone/>
              <a:defRPr/>
            </a:pPr>
            <a:endParaRPr lang="en-US" sz="1600" dirty="0" smtClean="0"/>
          </a:p>
          <a:p>
            <a:pPr eaLnBrk="1" hangingPunct="1">
              <a:defRPr/>
            </a:pPr>
            <a:r>
              <a:rPr lang="en-US" sz="1800" b="1" dirty="0" smtClean="0"/>
              <a:t>Allowable Pollutant Codes</a:t>
            </a:r>
          </a:p>
          <a:p>
            <a:pPr eaLnBrk="1" hangingPunct="1">
              <a:defRPr/>
            </a:pPr>
            <a:endParaRPr lang="en-US" sz="1800" b="1" dirty="0" smtClean="0"/>
          </a:p>
          <a:p>
            <a:pPr eaLnBrk="1" hangingPunct="1">
              <a:defRPr/>
            </a:pPr>
            <a:r>
              <a:rPr lang="en-US" sz="1800" kern="1200" dirty="0" smtClean="0"/>
              <a:t>Pollutant Code</a:t>
            </a:r>
          </a:p>
          <a:p>
            <a:pPr eaLnBrk="1" hangingPunct="1">
              <a:defRPr/>
            </a:pPr>
            <a:endParaRPr lang="en-US" sz="1800" b="1" dirty="0" smtClean="0"/>
          </a:p>
        </p:txBody>
      </p:sp>
      <p:sp>
        <p:nvSpPr>
          <p:cNvPr id="23557" name="Slide Number Placeholder 5"/>
          <p:cNvSpPr txBox="1">
            <a:spLocks noGrp="1"/>
          </p:cNvSpPr>
          <p:nvPr/>
        </p:nvSpPr>
        <p:spPr bwMode="auto">
          <a:xfrm>
            <a:off x="6705600" y="6356350"/>
            <a:ext cx="2133600" cy="365125"/>
          </a:xfrm>
          <a:prstGeom prst="rect">
            <a:avLst/>
          </a:prstGeom>
          <a:noFill/>
          <a:ln w="9525">
            <a:noFill/>
            <a:miter lim="800000"/>
            <a:headEnd/>
            <a:tailEnd/>
          </a:ln>
        </p:spPr>
        <p:txBody>
          <a:bodyPr anchor="ctr"/>
          <a:lstStyle/>
          <a:p>
            <a:pPr algn="r"/>
            <a:fld id="{825B926C-2A4C-4BD5-87C6-D97BE6CB4724}" type="slidenum">
              <a:rPr lang="en-US" sz="1400">
                <a:latin typeface="Century Gothic" pitchFamily="34" charset="0"/>
              </a:rPr>
              <a:pPr algn="r"/>
              <a:t>54</a:t>
            </a:fld>
            <a:endParaRPr lang="en-US" sz="1400">
              <a:latin typeface="Century Gothic" pitchFamily="34" charset="0"/>
            </a:endParaRPr>
          </a:p>
        </p:txBody>
      </p:sp>
      <p:sp>
        <p:nvSpPr>
          <p:cNvPr id="23558" name="Right Arrow 9"/>
          <p:cNvSpPr>
            <a:spLocks noChangeArrowheads="1"/>
          </p:cNvSpPr>
          <p:nvPr/>
        </p:nvSpPr>
        <p:spPr bwMode="auto">
          <a:xfrm>
            <a:off x="2667000" y="3276600"/>
            <a:ext cx="914400" cy="4572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3559" name="Down Arrow 10"/>
          <p:cNvSpPr>
            <a:spLocks noChangeArrowheads="1"/>
          </p:cNvSpPr>
          <p:nvPr/>
        </p:nvSpPr>
        <p:spPr bwMode="auto">
          <a:xfrm>
            <a:off x="7772400" y="2590800"/>
            <a:ext cx="457200" cy="1219200"/>
          </a:xfrm>
          <a:prstGeom prst="down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3560" name="Right Arrow 11"/>
          <p:cNvSpPr>
            <a:spLocks noChangeArrowheads="1"/>
          </p:cNvSpPr>
          <p:nvPr/>
        </p:nvSpPr>
        <p:spPr bwMode="auto">
          <a:xfrm>
            <a:off x="4648200" y="2743200"/>
            <a:ext cx="1143000" cy="3048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12" name="Content Placeholder 2"/>
          <p:cNvSpPr txBox="1">
            <a:spLocks/>
          </p:cNvSpPr>
          <p:nvPr/>
        </p:nvSpPr>
        <p:spPr bwMode="auto">
          <a:xfrm>
            <a:off x="304800" y="2819400"/>
            <a:ext cx="8153400" cy="2286000"/>
          </a:xfrm>
          <a:prstGeom prst="rect">
            <a:avLst/>
          </a:prstGeom>
          <a:noFill/>
          <a:ln w="9525">
            <a:noFill/>
            <a:miter lim="800000"/>
            <a:headEnd/>
            <a:tailEnd/>
          </a:ln>
        </p:spPr>
        <p:txBody>
          <a:bodyPr/>
          <a:lstStyle/>
          <a:p>
            <a:pPr marL="342900" indent="-342900" eaLnBrk="0" hangingPunct="0">
              <a:spcBef>
                <a:spcPct val="20000"/>
              </a:spcBef>
              <a:buClr>
                <a:srgbClr val="0071BC"/>
              </a:buClr>
              <a:buSzPct val="70000"/>
              <a:buFont typeface="GillSans"/>
              <a:buNone/>
              <a:defRPr/>
            </a:pPr>
            <a:endParaRPr lang="en-US" sz="1600" kern="0" dirty="0">
              <a:latin typeface="+mn-lt"/>
            </a:endParaRPr>
          </a:p>
          <a:p>
            <a:pPr marL="342900" indent="-342900" eaLnBrk="0" hangingPunct="0">
              <a:spcBef>
                <a:spcPct val="20000"/>
              </a:spcBef>
              <a:buClr>
                <a:srgbClr val="0071BC"/>
              </a:buClr>
              <a:buSzPct val="70000"/>
              <a:buFont typeface="GillSans"/>
              <a:buChar char="►"/>
              <a:defRPr/>
            </a:pPr>
            <a:endParaRPr lang="en-US" kern="0" dirty="0">
              <a:latin typeface="+mn-lt"/>
            </a:endParaRPr>
          </a:p>
          <a:p>
            <a:pPr marL="342900" indent="-342900" eaLnBrk="0" hangingPunct="0">
              <a:spcBef>
                <a:spcPct val="20000"/>
              </a:spcBef>
              <a:buClr>
                <a:srgbClr val="0071BC"/>
              </a:buClr>
              <a:buSzPct val="70000"/>
              <a:buFont typeface="GillSans"/>
              <a:buChar char="►"/>
              <a:defRPr/>
            </a:pPr>
            <a:r>
              <a:rPr lang="en-US" sz="1600" kern="0" dirty="0">
                <a:latin typeface="+mn-lt"/>
              </a:rPr>
              <a:t>If you have a nickel compound other than the ones listed, use the spreadsheet tool to convert to nickel.</a:t>
            </a:r>
          </a:p>
          <a:p>
            <a:pPr marL="342900" indent="-342900" eaLnBrk="0" hangingPunct="0">
              <a:spcBef>
                <a:spcPct val="20000"/>
              </a:spcBef>
              <a:buClr>
                <a:srgbClr val="0071BC"/>
              </a:buClr>
              <a:buSzPct val="70000"/>
              <a:buFont typeface="GillSans"/>
              <a:buChar char="►"/>
              <a:defRPr/>
            </a:pPr>
            <a:endParaRPr lang="en-US" sz="1600" kern="0" dirty="0">
              <a:latin typeface="+mn-lt"/>
            </a:endParaRPr>
          </a:p>
          <a:p>
            <a:pPr marL="342900" indent="-342900" eaLnBrk="0" hangingPunct="0">
              <a:spcBef>
                <a:spcPct val="20000"/>
              </a:spcBef>
              <a:buClr>
                <a:srgbClr val="0071BC"/>
              </a:buClr>
              <a:buSzPct val="70000"/>
              <a:buFont typeface="GillSans"/>
              <a:buChar char="►"/>
              <a:defRPr/>
            </a:pPr>
            <a:r>
              <a:rPr lang="en-US" sz="1600" kern="0" dirty="0">
                <a:latin typeface="+mn-lt"/>
              </a:rPr>
              <a:t>Ok to report nickel with any of the other flavors.  Just know that any risk will be additive</a:t>
            </a:r>
          </a:p>
        </p:txBody>
      </p:sp>
      <p:graphicFrame>
        <p:nvGraphicFramePr>
          <p:cNvPr id="16" name="Table 15"/>
          <p:cNvGraphicFramePr>
            <a:graphicFrameLocks noGrp="1"/>
          </p:cNvGraphicFramePr>
          <p:nvPr/>
        </p:nvGraphicFramePr>
        <p:xfrm>
          <a:off x="381000" y="1676400"/>
          <a:ext cx="3048000" cy="1295400"/>
        </p:xfrm>
        <a:graphic>
          <a:graphicData uri="http://schemas.openxmlformats.org/drawingml/2006/table">
            <a:tbl>
              <a:tblPr/>
              <a:tblGrid>
                <a:gridCol w="1401379"/>
                <a:gridCol w="1646621"/>
              </a:tblGrid>
              <a:tr h="0">
                <a:tc>
                  <a:txBody>
                    <a:bodyPr/>
                    <a:lstStyle/>
                    <a:p>
                      <a:r>
                        <a:rPr lang="en-US" sz="1100" dirty="0"/>
                        <a:t>Pollutant Code</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tc>
                  <a:txBody>
                    <a:bodyPr/>
                    <a:lstStyle/>
                    <a:p>
                      <a:r>
                        <a:rPr lang="en-US" sz="1100" dirty="0"/>
                        <a:t>Description</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tr>
              <a:tr h="0">
                <a:tc>
                  <a:txBody>
                    <a:bodyPr/>
                    <a:lstStyle/>
                    <a:p>
                      <a:r>
                        <a:rPr lang="en-US" sz="1100" dirty="0"/>
                        <a:t>12035722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dirty="0"/>
                        <a:t>Nickel </a:t>
                      </a:r>
                      <a:r>
                        <a:rPr lang="en-US" sz="1100" dirty="0" err="1"/>
                        <a:t>Subsulfide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0">
                <a:tc>
                  <a:txBody>
                    <a:bodyPr/>
                    <a:lstStyle/>
                    <a:p>
                      <a:r>
                        <a:rPr lang="en-US" sz="1100"/>
                        <a:t>1313991</a:t>
                      </a: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dirty="0"/>
                        <a:t>Nickel Oxide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0">
                <a:tc>
                  <a:txBody>
                    <a:bodyPr/>
                    <a:lstStyle/>
                    <a:p>
                      <a:r>
                        <a:rPr lang="en-US" sz="1100"/>
                        <a:t>604</a:t>
                      </a: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dirty="0"/>
                        <a:t>Nickel Refinery Dust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0">
                <a:tc>
                  <a:txBody>
                    <a:bodyPr/>
                    <a:lstStyle/>
                    <a:p>
                      <a:r>
                        <a:rPr lang="en-US" sz="1100"/>
                        <a:t>7440020</a:t>
                      </a:r>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dirty="0"/>
                        <a:t>Nickel</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z="2800" smtClean="0">
                <a:solidFill>
                  <a:schemeClr val="tx1"/>
                </a:solidFill>
              </a:rPr>
              <a:t>Cyanide</a:t>
            </a:r>
            <a:endParaRPr lang="en-US" sz="2800" smtClean="0"/>
          </a:p>
        </p:txBody>
      </p:sp>
      <p:sp>
        <p:nvSpPr>
          <p:cNvPr id="1028" name="Content Placeholder 2"/>
          <p:cNvSpPr>
            <a:spLocks noGrp="1"/>
          </p:cNvSpPr>
          <p:nvPr>
            <p:ph idx="1"/>
          </p:nvPr>
        </p:nvSpPr>
        <p:spPr>
          <a:xfrm>
            <a:off x="152400" y="990600"/>
            <a:ext cx="3505200" cy="2133600"/>
          </a:xfrm>
        </p:spPr>
        <p:txBody>
          <a:bodyPr/>
          <a:lstStyle/>
          <a:p>
            <a:pPr eaLnBrk="1" hangingPunct="1">
              <a:buFont typeface="GillSans"/>
              <a:buNone/>
              <a:defRPr/>
            </a:pPr>
            <a:endParaRPr lang="en-US" sz="1600" dirty="0" smtClean="0"/>
          </a:p>
          <a:p>
            <a:pPr eaLnBrk="1" hangingPunct="1">
              <a:defRPr/>
            </a:pPr>
            <a:r>
              <a:rPr lang="en-US" sz="1800" b="1" dirty="0" smtClean="0"/>
              <a:t>Allowable Pollutant Codes</a:t>
            </a:r>
          </a:p>
          <a:p>
            <a:pPr eaLnBrk="1" hangingPunct="1">
              <a:defRPr/>
            </a:pPr>
            <a:endParaRPr lang="en-US" sz="1800" b="1" dirty="0" smtClean="0"/>
          </a:p>
          <a:p>
            <a:pPr eaLnBrk="1" hangingPunct="1">
              <a:defRPr/>
            </a:pPr>
            <a:r>
              <a:rPr lang="en-US" sz="1800" kern="1200" dirty="0" smtClean="0"/>
              <a:t>Pollutant Code</a:t>
            </a:r>
          </a:p>
          <a:p>
            <a:pPr eaLnBrk="1" hangingPunct="1">
              <a:defRPr/>
            </a:pPr>
            <a:endParaRPr lang="en-US" sz="1800" b="1" dirty="0" smtClean="0"/>
          </a:p>
        </p:txBody>
      </p:sp>
      <p:sp>
        <p:nvSpPr>
          <p:cNvPr id="25605" name="Slide Number Placeholder 5"/>
          <p:cNvSpPr txBox="1">
            <a:spLocks noGrp="1"/>
          </p:cNvSpPr>
          <p:nvPr/>
        </p:nvSpPr>
        <p:spPr bwMode="auto">
          <a:xfrm>
            <a:off x="6705600" y="6356350"/>
            <a:ext cx="2133600" cy="365125"/>
          </a:xfrm>
          <a:prstGeom prst="rect">
            <a:avLst/>
          </a:prstGeom>
          <a:noFill/>
          <a:ln w="9525">
            <a:noFill/>
            <a:miter lim="800000"/>
            <a:headEnd/>
            <a:tailEnd/>
          </a:ln>
        </p:spPr>
        <p:txBody>
          <a:bodyPr anchor="ctr"/>
          <a:lstStyle/>
          <a:p>
            <a:pPr algn="r"/>
            <a:fld id="{475AA7E0-B848-4380-9DD8-D4F7DA523477}" type="slidenum">
              <a:rPr lang="en-US" sz="1400">
                <a:latin typeface="Century Gothic" pitchFamily="34" charset="0"/>
              </a:rPr>
              <a:pPr algn="r"/>
              <a:t>55</a:t>
            </a:fld>
            <a:endParaRPr lang="en-US" sz="1400">
              <a:latin typeface="Century Gothic" pitchFamily="34" charset="0"/>
            </a:endParaRPr>
          </a:p>
        </p:txBody>
      </p:sp>
      <p:sp>
        <p:nvSpPr>
          <p:cNvPr id="25606" name="Right Arrow 9"/>
          <p:cNvSpPr>
            <a:spLocks noChangeArrowheads="1"/>
          </p:cNvSpPr>
          <p:nvPr/>
        </p:nvSpPr>
        <p:spPr bwMode="auto">
          <a:xfrm>
            <a:off x="2667000" y="3276600"/>
            <a:ext cx="914400" cy="4572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5607" name="Down Arrow 10"/>
          <p:cNvSpPr>
            <a:spLocks noChangeArrowheads="1"/>
          </p:cNvSpPr>
          <p:nvPr/>
        </p:nvSpPr>
        <p:spPr bwMode="auto">
          <a:xfrm>
            <a:off x="7772400" y="2590800"/>
            <a:ext cx="457200" cy="1219200"/>
          </a:xfrm>
          <a:prstGeom prst="down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25608" name="Right Arrow 11"/>
          <p:cNvSpPr>
            <a:spLocks noChangeArrowheads="1"/>
          </p:cNvSpPr>
          <p:nvPr/>
        </p:nvSpPr>
        <p:spPr bwMode="auto">
          <a:xfrm>
            <a:off x="4648200" y="2743200"/>
            <a:ext cx="1143000" cy="304800"/>
          </a:xfrm>
          <a:prstGeom prst="rightArrow">
            <a:avLst>
              <a:gd name="adj1" fmla="val 50000"/>
              <a:gd name="adj2" fmla="val 50000"/>
            </a:avLst>
          </a:prstGeom>
          <a:noFill/>
          <a:ln w="9525" algn="ctr">
            <a:noFill/>
            <a:round/>
            <a:headEnd/>
            <a:tailEnd/>
          </a:ln>
        </p:spPr>
        <p:txBody>
          <a:bodyPr wrap="none" lIns="0"/>
          <a:lstStyle/>
          <a:p>
            <a:endParaRPr lang="en-US">
              <a:latin typeface="Century Gothic" pitchFamily="34" charset="0"/>
            </a:endParaRPr>
          </a:p>
        </p:txBody>
      </p:sp>
      <p:sp>
        <p:nvSpPr>
          <p:cNvPr id="12" name="Content Placeholder 2"/>
          <p:cNvSpPr txBox="1">
            <a:spLocks/>
          </p:cNvSpPr>
          <p:nvPr/>
        </p:nvSpPr>
        <p:spPr bwMode="auto">
          <a:xfrm>
            <a:off x="685800" y="2819400"/>
            <a:ext cx="8153400" cy="2286000"/>
          </a:xfrm>
          <a:prstGeom prst="rect">
            <a:avLst/>
          </a:prstGeom>
          <a:noFill/>
          <a:ln w="9525">
            <a:noFill/>
            <a:miter lim="800000"/>
            <a:headEnd/>
            <a:tailEnd/>
          </a:ln>
        </p:spPr>
        <p:txBody>
          <a:bodyPr/>
          <a:lstStyle/>
          <a:p>
            <a:pPr marL="342900" indent="-342900" eaLnBrk="0" hangingPunct="0">
              <a:spcBef>
                <a:spcPct val="20000"/>
              </a:spcBef>
              <a:buClr>
                <a:srgbClr val="0071BC"/>
              </a:buClr>
              <a:buSzPct val="70000"/>
              <a:defRPr/>
            </a:pPr>
            <a:endParaRPr lang="en-US" sz="1600" kern="0" dirty="0">
              <a:latin typeface="+mn-lt"/>
            </a:endParaRPr>
          </a:p>
          <a:p>
            <a:pPr marL="342900" indent="-342900" eaLnBrk="0" hangingPunct="0">
              <a:spcBef>
                <a:spcPct val="20000"/>
              </a:spcBef>
              <a:buClr>
                <a:srgbClr val="0071BC"/>
              </a:buClr>
              <a:buSzPct val="70000"/>
              <a:buFont typeface="GillSans"/>
              <a:buChar char="►"/>
              <a:defRPr/>
            </a:pPr>
            <a:r>
              <a:rPr lang="en-US" kern="0" dirty="0">
                <a:latin typeface="+mn-lt"/>
              </a:rPr>
              <a:t>Can report cyanide or hydrogen </a:t>
            </a:r>
            <a:r>
              <a:rPr lang="en-US" kern="0" dirty="0" smtClean="0">
                <a:latin typeface="+mn-lt"/>
              </a:rPr>
              <a:t>cyanide</a:t>
            </a:r>
          </a:p>
          <a:p>
            <a:pPr marL="342900" indent="-342900" eaLnBrk="0" hangingPunct="0">
              <a:spcBef>
                <a:spcPct val="20000"/>
              </a:spcBef>
              <a:buClr>
                <a:srgbClr val="0071BC"/>
              </a:buClr>
              <a:buSzPct val="70000"/>
              <a:buFont typeface="GillSans"/>
              <a:buChar char="►"/>
              <a:defRPr/>
            </a:pPr>
            <a:endParaRPr lang="en-US" kern="0" dirty="0">
              <a:latin typeface="+mn-lt"/>
            </a:endParaRPr>
          </a:p>
          <a:p>
            <a:pPr marL="342900" indent="-342900" eaLnBrk="0" hangingPunct="0">
              <a:spcBef>
                <a:spcPct val="20000"/>
              </a:spcBef>
              <a:buClr>
                <a:srgbClr val="0071BC"/>
              </a:buClr>
              <a:buSzPct val="70000"/>
              <a:buFont typeface="GillSans"/>
              <a:buChar char="►"/>
              <a:defRPr/>
            </a:pPr>
            <a:r>
              <a:rPr lang="en-US" kern="0" dirty="0" smtClean="0">
                <a:latin typeface="+mn-lt"/>
              </a:rPr>
              <a:t>Spreadsheet </a:t>
            </a:r>
            <a:r>
              <a:rPr lang="en-US" kern="0" dirty="0">
                <a:latin typeface="+mn-lt"/>
              </a:rPr>
              <a:t>tool provides instructions/data for converting other cyanide compounds (such as Potassium cyanide) to a valid pollutant.</a:t>
            </a:r>
          </a:p>
        </p:txBody>
      </p:sp>
      <p:graphicFrame>
        <p:nvGraphicFramePr>
          <p:cNvPr id="16" name="Table 15"/>
          <p:cNvGraphicFramePr>
            <a:graphicFrameLocks noGrp="1"/>
          </p:cNvGraphicFramePr>
          <p:nvPr/>
        </p:nvGraphicFramePr>
        <p:xfrm>
          <a:off x="381000" y="1676400"/>
          <a:ext cx="3048000" cy="777240"/>
        </p:xfrm>
        <a:graphic>
          <a:graphicData uri="http://schemas.openxmlformats.org/drawingml/2006/table">
            <a:tbl>
              <a:tblPr/>
              <a:tblGrid>
                <a:gridCol w="1401379"/>
                <a:gridCol w="1646621"/>
              </a:tblGrid>
              <a:tr h="0">
                <a:tc>
                  <a:txBody>
                    <a:bodyPr/>
                    <a:lstStyle/>
                    <a:p>
                      <a:r>
                        <a:rPr lang="en-US" sz="1100" dirty="0"/>
                        <a:t>Pollutant Code</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tc>
                  <a:txBody>
                    <a:bodyPr/>
                    <a:lstStyle/>
                    <a:p>
                      <a:r>
                        <a:rPr lang="en-US" sz="1100" dirty="0"/>
                        <a:t>Description</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C0C0"/>
                    </a:solidFill>
                  </a:tcPr>
                </a:tc>
              </a:tr>
              <a:tr h="0">
                <a:tc>
                  <a:txBody>
                    <a:bodyPr/>
                    <a:lstStyle/>
                    <a:p>
                      <a:r>
                        <a:rPr lang="en-US" sz="1100" dirty="0" smtClean="0"/>
                        <a:t>57125</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dirty="0" smtClean="0"/>
                        <a:t>Cyanide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0">
                <a:tc>
                  <a:txBody>
                    <a:bodyPr/>
                    <a:lstStyle/>
                    <a:p>
                      <a:r>
                        <a:rPr lang="en-US" sz="1100" dirty="0" smtClean="0"/>
                        <a:t>74908</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dirty="0" smtClean="0"/>
                        <a:t>Hydrogen Cyanide</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
        <p:nvSpPr>
          <p:cNvPr id="10" name="Slide Number Placeholder 9"/>
          <p:cNvSpPr>
            <a:spLocks noGrp="1"/>
          </p:cNvSpPr>
          <p:nvPr>
            <p:ph type="sldNum" sz="quarter" idx="12"/>
          </p:nvPr>
        </p:nvSpPr>
        <p:spPr/>
        <p:txBody>
          <a:bodyPr/>
          <a:lstStyle/>
          <a:p>
            <a:pPr>
              <a:defRPr/>
            </a:pPr>
            <a:fld id="{23482766-1B3B-4603-A771-D270E25208ED}" type="slidenum">
              <a:rPr lang="en-US" smtClean="0"/>
              <a:pPr>
                <a:defRPr/>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 what’s new</a:t>
            </a:r>
            <a:endParaRPr lang="en-US" dirty="0"/>
          </a:p>
        </p:txBody>
      </p:sp>
      <p:sp>
        <p:nvSpPr>
          <p:cNvPr id="3" name="Content Placeholder 2"/>
          <p:cNvSpPr>
            <a:spLocks noGrp="1"/>
          </p:cNvSpPr>
          <p:nvPr>
            <p:ph idx="1"/>
          </p:nvPr>
        </p:nvSpPr>
        <p:spPr/>
        <p:txBody>
          <a:bodyPr/>
          <a:lstStyle/>
          <a:p>
            <a:r>
              <a:rPr lang="en-US" dirty="0" smtClean="0"/>
              <a:t>Pollutant code changes</a:t>
            </a:r>
          </a:p>
          <a:p>
            <a:r>
              <a:rPr lang="en-US" dirty="0" smtClean="0"/>
              <a:t>QA checks</a:t>
            </a:r>
          </a:p>
          <a:p>
            <a:r>
              <a:rPr lang="en-US" dirty="0" smtClean="0"/>
              <a:t>EGUs  and EAFs updated EFs </a:t>
            </a:r>
          </a:p>
          <a:p>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a:t>
            </a:r>
            <a:endParaRPr lang="en-US" dirty="0"/>
          </a:p>
        </p:txBody>
      </p:sp>
      <p:sp>
        <p:nvSpPr>
          <p:cNvPr id="3" name="Content Placeholder 2"/>
          <p:cNvSpPr>
            <a:spLocks noGrp="1"/>
          </p:cNvSpPr>
          <p:nvPr>
            <p:ph idx="1"/>
          </p:nvPr>
        </p:nvSpPr>
        <p:spPr/>
        <p:txBody>
          <a:bodyPr/>
          <a:lstStyle/>
          <a:p>
            <a:pPr algn="ctr">
              <a:buNone/>
            </a:pPr>
            <a:r>
              <a:rPr lang="en-US" dirty="0" smtClean="0"/>
              <a:t>10 minutes</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will my data show up in EIS?</a:t>
            </a:r>
            <a:endParaRPr lang="en-US" dirty="0"/>
          </a:p>
        </p:txBody>
      </p:sp>
      <p:sp>
        <p:nvSpPr>
          <p:cNvPr id="3" name="Content Placeholder 2"/>
          <p:cNvSpPr>
            <a:spLocks noGrp="1"/>
          </p:cNvSpPr>
          <p:nvPr>
            <p:ph idx="1"/>
          </p:nvPr>
        </p:nvSpPr>
        <p:spPr/>
        <p:txBody>
          <a:bodyPr/>
          <a:lstStyle/>
          <a:p>
            <a:r>
              <a:rPr lang="en-US" dirty="0" smtClean="0"/>
              <a:t>Emissions data will show in the Gateway at the </a:t>
            </a:r>
            <a:r>
              <a:rPr lang="en-US" b="1" u="sng" dirty="0" smtClean="0"/>
              <a:t>process level </a:t>
            </a:r>
            <a:r>
              <a:rPr lang="en-US" dirty="0" smtClean="0"/>
              <a:t>immediately</a:t>
            </a:r>
          </a:p>
          <a:p>
            <a:r>
              <a:rPr lang="en-US" dirty="0" smtClean="0"/>
              <a:t>Emissions data will not show up at the facility/unit level or in reports until the system has done an overnight refresh.</a:t>
            </a:r>
          </a:p>
          <a:p>
            <a:r>
              <a:rPr lang="en-US" dirty="0" smtClean="0"/>
              <a:t>XML Snapshot – refreshes are done in batch overnight, but only if you request it (via Report Request)</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Checking Your Data</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Completeness:  Are there facilities that are operating but do not have emissions?</a:t>
            </a:r>
          </a:p>
          <a:p>
            <a:endParaRPr lang="en-US" dirty="0" smtClean="0"/>
          </a:p>
          <a:p>
            <a:r>
              <a:rPr lang="en-US" dirty="0" smtClean="0"/>
              <a:t>Emissions Values:  Run an emissions summary report to compare what is in the system with your data</a:t>
            </a:r>
          </a:p>
          <a:p>
            <a:endParaRPr lang="en-US" dirty="0" smtClean="0"/>
          </a:p>
          <a:p>
            <a:endParaRPr lang="en-US" dirty="0" smtClean="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59</a:t>
            </a:fld>
            <a:endParaRPr lang="en-US"/>
          </a:p>
        </p:txBody>
      </p:sp>
      <p:sp>
        <p:nvSpPr>
          <p:cNvPr id="5" name="TextBox 4"/>
          <p:cNvSpPr txBox="1"/>
          <p:nvPr/>
        </p:nvSpPr>
        <p:spPr>
          <a:xfrm rot="10800000" flipV="1">
            <a:off x="838200" y="5821234"/>
            <a:ext cx="7162800" cy="461665"/>
          </a:xfrm>
          <a:prstGeom prst="rect">
            <a:avLst/>
          </a:prstGeom>
          <a:noFill/>
        </p:spPr>
        <p:txBody>
          <a:bodyPr wrap="square" rtlCol="0">
            <a:spAutoFit/>
          </a:bodyPr>
          <a:lstStyle/>
          <a:p>
            <a:r>
              <a:rPr lang="en-US" sz="2400" dirty="0" smtClean="0">
                <a:solidFill>
                  <a:srgbClr val="FF0000"/>
                </a:solidFill>
              </a:rPr>
              <a:t>Wait until the overnight refresh before you do this</a:t>
            </a:r>
            <a:endParaRPr lang="en-US" sz="2400"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the EIS</a:t>
            </a:r>
            <a:endParaRPr lang="en-US" dirty="0"/>
          </a:p>
        </p:txBody>
      </p:sp>
      <p:sp>
        <p:nvSpPr>
          <p:cNvPr id="3" name="Content Placeholder 2"/>
          <p:cNvSpPr>
            <a:spLocks noGrp="1"/>
          </p:cNvSpPr>
          <p:nvPr>
            <p:ph idx="1"/>
          </p:nvPr>
        </p:nvSpPr>
        <p:spPr/>
        <p:txBody>
          <a:bodyPr>
            <a:normAutofit fontScale="92500"/>
          </a:bodyPr>
          <a:lstStyle/>
          <a:p>
            <a:r>
              <a:rPr lang="en-US" dirty="0" smtClean="0"/>
              <a:t>Six different data categories</a:t>
            </a:r>
          </a:p>
          <a:p>
            <a:pPr lvl="1"/>
            <a:r>
              <a:rPr lang="en-US" dirty="0" smtClean="0"/>
              <a:t>Facility Inventory</a:t>
            </a:r>
          </a:p>
          <a:p>
            <a:pPr lvl="1"/>
            <a:r>
              <a:rPr lang="en-US" dirty="0" smtClean="0">
                <a:solidFill>
                  <a:srgbClr val="FF0000"/>
                </a:solidFill>
              </a:rPr>
              <a:t>Point Emissions</a:t>
            </a:r>
          </a:p>
          <a:p>
            <a:pPr lvl="1"/>
            <a:r>
              <a:rPr lang="en-US" dirty="0" smtClean="0"/>
              <a:t>Nonpoint Emissions</a:t>
            </a:r>
          </a:p>
          <a:p>
            <a:pPr lvl="1"/>
            <a:r>
              <a:rPr lang="en-US" dirty="0" err="1" smtClean="0"/>
              <a:t>Onroad</a:t>
            </a:r>
            <a:r>
              <a:rPr lang="en-US" dirty="0" smtClean="0"/>
              <a:t> Emissions</a:t>
            </a:r>
          </a:p>
          <a:p>
            <a:pPr lvl="1"/>
            <a:r>
              <a:rPr lang="en-US" dirty="0" err="1" smtClean="0"/>
              <a:t>Nonroad</a:t>
            </a:r>
            <a:r>
              <a:rPr lang="en-US" dirty="0" smtClean="0"/>
              <a:t> Emissions</a:t>
            </a:r>
          </a:p>
          <a:p>
            <a:pPr lvl="1"/>
            <a:r>
              <a:rPr lang="en-US" dirty="0" smtClean="0"/>
              <a:t>Event Emissions (wildfires and prescribed fires)</a:t>
            </a:r>
          </a:p>
          <a:p>
            <a:pPr lvl="1">
              <a:buNone/>
            </a:pPr>
            <a:r>
              <a:rPr lang="en-US" dirty="0" smtClean="0"/>
              <a:t>No biogenic emissions, although these are part of EPA’s modeling files</a:t>
            </a:r>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Agency Submission History Report</a:t>
            </a:r>
            <a:endParaRPr lang="en-US" dirty="0"/>
          </a:p>
        </p:txBody>
      </p:sp>
      <p:pic>
        <p:nvPicPr>
          <p:cNvPr id="8194" name="Picture 2"/>
          <p:cNvPicPr>
            <a:picLocks noGrp="1" noChangeAspect="1" noChangeArrowheads="1"/>
          </p:cNvPicPr>
          <p:nvPr>
            <p:ph idx="1"/>
          </p:nvPr>
        </p:nvPicPr>
        <p:blipFill>
          <a:blip r:embed="rId3"/>
          <a:srcRect/>
          <a:stretch>
            <a:fillRect/>
          </a:stretch>
        </p:blipFill>
        <p:spPr bwMode="auto">
          <a:xfrm>
            <a:off x="762000" y="1016802"/>
            <a:ext cx="7543799" cy="5635834"/>
          </a:xfrm>
          <a:prstGeom prst="rect">
            <a:avLst/>
          </a:prstGeom>
          <a:noFill/>
          <a:ln w="9525">
            <a:noFill/>
            <a:miter lim="800000"/>
            <a:headEnd/>
            <a:tailEnd/>
          </a:ln>
        </p:spPr>
      </p:pic>
      <p:sp>
        <p:nvSpPr>
          <p:cNvPr id="5" name="Oval 4"/>
          <p:cNvSpPr/>
          <p:nvPr/>
        </p:nvSpPr>
        <p:spPr>
          <a:xfrm>
            <a:off x="609600" y="4876800"/>
            <a:ext cx="1447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257800" y="3352800"/>
            <a:ext cx="9144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267200" y="2438400"/>
            <a:ext cx="3536674" cy="369332"/>
          </a:xfrm>
          <a:prstGeom prst="rect">
            <a:avLst/>
          </a:prstGeom>
          <a:noFill/>
        </p:spPr>
        <p:txBody>
          <a:bodyPr wrap="none" rtlCol="0">
            <a:spAutoFit/>
          </a:bodyPr>
          <a:lstStyle/>
          <a:p>
            <a:r>
              <a:rPr lang="en-US" dirty="0" smtClean="0"/>
              <a:t>Select the inventory year of interest</a:t>
            </a:r>
            <a:endParaRPr lang="en-US" dirty="0"/>
          </a:p>
        </p:txBody>
      </p:sp>
      <p:sp>
        <p:nvSpPr>
          <p:cNvPr id="8" name="Oval 7"/>
          <p:cNvSpPr/>
          <p:nvPr/>
        </p:nvSpPr>
        <p:spPr>
          <a:xfrm>
            <a:off x="2514600" y="2438400"/>
            <a:ext cx="1981200" cy="1295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pPr>
              <a:defRPr/>
            </a:pPr>
            <a:fld id="{23482766-1B3B-4603-A771-D270E25208ED}" type="slidenum">
              <a:rPr lang="en-US" smtClean="0"/>
              <a:pPr>
                <a:defRPr/>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Agency Submission History Report</a:t>
            </a:r>
            <a:endParaRPr lang="en-US" sz="4000" dirty="0"/>
          </a:p>
        </p:txBody>
      </p:sp>
      <p:pic>
        <p:nvPicPr>
          <p:cNvPr id="9218" name="Picture 2"/>
          <p:cNvPicPr>
            <a:picLocks noGrp="1" noChangeAspect="1" noChangeArrowheads="1"/>
          </p:cNvPicPr>
          <p:nvPr>
            <p:ph idx="1"/>
          </p:nvPr>
        </p:nvPicPr>
        <p:blipFill>
          <a:blip r:embed="rId3"/>
          <a:srcRect l="17905" t="32371"/>
          <a:stretch>
            <a:fillRect/>
          </a:stretch>
        </p:blipFill>
        <p:spPr bwMode="auto">
          <a:xfrm>
            <a:off x="228600" y="1524000"/>
            <a:ext cx="8685315" cy="4347363"/>
          </a:xfrm>
          <a:prstGeom prst="rect">
            <a:avLst/>
          </a:prstGeom>
          <a:noFill/>
          <a:ln w="9525">
            <a:noFill/>
            <a:miter lim="800000"/>
            <a:headEnd/>
            <a:tailEnd/>
          </a:ln>
        </p:spPr>
      </p:pic>
      <p:sp>
        <p:nvSpPr>
          <p:cNvPr id="5" name="Oval 4"/>
          <p:cNvSpPr/>
          <p:nvPr/>
        </p:nvSpPr>
        <p:spPr>
          <a:xfrm>
            <a:off x="0" y="3352800"/>
            <a:ext cx="15240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pPr>
              <a:defRPr/>
            </a:pPr>
            <a:fld id="{23482766-1B3B-4603-A771-D270E25208ED}" type="slidenum">
              <a:rPr lang="en-US" smtClean="0"/>
              <a:pPr>
                <a:defRPr/>
              </a:pPr>
              <a:t>61</a:t>
            </a:fld>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458200" cy="1143000"/>
          </a:xfrm>
        </p:spPr>
        <p:txBody>
          <a:bodyPr/>
          <a:lstStyle/>
          <a:p>
            <a:r>
              <a:rPr lang="en-US" sz="3600" dirty="0" smtClean="0"/>
              <a:t>List of facilities for which emissions were expected but no emissions reported</a:t>
            </a:r>
            <a:endParaRPr lang="en-US" sz="3600" dirty="0"/>
          </a:p>
        </p:txBody>
      </p:sp>
      <p:pic>
        <p:nvPicPr>
          <p:cNvPr id="1026" name="Picture 2"/>
          <p:cNvPicPr>
            <a:picLocks noChangeAspect="1" noChangeArrowheads="1"/>
          </p:cNvPicPr>
          <p:nvPr/>
        </p:nvPicPr>
        <p:blipFill>
          <a:blip r:embed="rId3"/>
          <a:srcRect l="20000" t="25781" r="4375" b="23438"/>
          <a:stretch>
            <a:fillRect/>
          </a:stretch>
        </p:blipFill>
        <p:spPr bwMode="auto">
          <a:xfrm>
            <a:off x="0" y="1676400"/>
            <a:ext cx="9144000" cy="4953000"/>
          </a:xfrm>
          <a:prstGeom prst="rect">
            <a:avLst/>
          </a:prstGeom>
          <a:noFill/>
          <a:ln w="9525">
            <a:noFill/>
            <a:miter lim="800000"/>
            <a:headEnd/>
            <a:tailEnd/>
          </a:ln>
        </p:spPr>
      </p:pic>
      <p:sp>
        <p:nvSpPr>
          <p:cNvPr id="6" name="Oval 5"/>
          <p:cNvSpPr/>
          <p:nvPr/>
        </p:nvSpPr>
        <p:spPr>
          <a:xfrm>
            <a:off x="8305800" y="3352800"/>
            <a:ext cx="838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81800" y="2743200"/>
            <a:ext cx="2362200" cy="646331"/>
          </a:xfrm>
          <a:prstGeom prst="rect">
            <a:avLst/>
          </a:prstGeom>
          <a:noFill/>
        </p:spPr>
        <p:txBody>
          <a:bodyPr wrap="square" rtlCol="0">
            <a:spAutoFit/>
          </a:bodyPr>
          <a:lstStyle/>
          <a:p>
            <a:r>
              <a:rPr lang="en-US" dirty="0" smtClean="0">
                <a:solidFill>
                  <a:srgbClr val="FF0000"/>
                </a:solidFill>
              </a:rPr>
              <a:t>Sort by Pollutant count</a:t>
            </a:r>
            <a:endParaRPr lang="en-US" dirty="0">
              <a:solidFill>
                <a:srgbClr val="FF0000"/>
              </a:solidFill>
            </a:endParaRPr>
          </a:p>
        </p:txBody>
      </p:sp>
      <p:cxnSp>
        <p:nvCxnSpPr>
          <p:cNvPr id="9" name="Straight Arrow Connector 8"/>
          <p:cNvCxnSpPr/>
          <p:nvPr/>
        </p:nvCxnSpPr>
        <p:spPr>
          <a:xfrm>
            <a:off x="7696200" y="3124200"/>
            <a:ext cx="762000" cy="152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1D73F25F-5ECE-4050-A7F8-054E977CA458}" type="slidenum">
              <a:rPr lang="en-US" smtClean="0"/>
              <a:pPr>
                <a:defRPr/>
              </a:pPr>
              <a:t>62</a:t>
            </a:fld>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Grp="1" noChangeAspect="1" noChangeArrowheads="1"/>
          </p:cNvPicPr>
          <p:nvPr>
            <p:ph idx="1"/>
          </p:nvPr>
        </p:nvPicPr>
        <p:blipFill>
          <a:blip r:embed="rId3"/>
          <a:srcRect/>
          <a:stretch>
            <a:fillRect/>
          </a:stretch>
        </p:blipFill>
        <p:spPr bwMode="auto">
          <a:xfrm>
            <a:off x="685800" y="959874"/>
            <a:ext cx="7588897" cy="5669526"/>
          </a:xfrm>
          <a:prstGeom prst="rect">
            <a:avLst/>
          </a:prstGeom>
          <a:noFill/>
          <a:ln w="9525">
            <a:noFill/>
            <a:miter lim="800000"/>
            <a:headEnd/>
            <a:tailEnd/>
          </a:ln>
        </p:spPr>
      </p:pic>
      <p:sp>
        <p:nvSpPr>
          <p:cNvPr id="2" name="Title 1"/>
          <p:cNvSpPr>
            <a:spLocks noGrp="1"/>
          </p:cNvSpPr>
          <p:nvPr>
            <p:ph type="title"/>
          </p:nvPr>
        </p:nvSpPr>
        <p:spPr>
          <a:xfrm>
            <a:off x="0" y="274638"/>
            <a:ext cx="8991600" cy="792162"/>
          </a:xfrm>
        </p:spPr>
        <p:txBody>
          <a:bodyPr/>
          <a:lstStyle/>
          <a:p>
            <a:r>
              <a:rPr lang="en-US" sz="3600" dirty="0" smtClean="0"/>
              <a:t>Request reports to get data out of EIS</a:t>
            </a:r>
            <a:endParaRPr lang="en-US" sz="3600" dirty="0"/>
          </a:p>
        </p:txBody>
      </p:sp>
      <p:sp>
        <p:nvSpPr>
          <p:cNvPr id="5" name="Oval 4"/>
          <p:cNvSpPr/>
          <p:nvPr/>
        </p:nvSpPr>
        <p:spPr>
          <a:xfrm>
            <a:off x="685800" y="5105400"/>
            <a:ext cx="1447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pPr>
              <a:defRPr/>
            </a:pPr>
            <a:fld id="{23482766-1B3B-4603-A771-D270E25208ED}" type="slidenum">
              <a:rPr lang="en-US" smtClean="0"/>
              <a:pPr>
                <a:defRPr/>
              </a:pPr>
              <a:t>63</a:t>
            </a:fld>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 - Snapshots</a:t>
            </a:r>
            <a:endParaRPr lang="en-US" dirty="0"/>
          </a:p>
        </p:txBody>
      </p:sp>
      <p:pic>
        <p:nvPicPr>
          <p:cNvPr id="75778" name="Picture 2"/>
          <p:cNvPicPr>
            <a:picLocks noChangeAspect="1" noChangeArrowheads="1"/>
          </p:cNvPicPr>
          <p:nvPr/>
        </p:nvPicPr>
        <p:blipFill>
          <a:blip r:embed="rId3"/>
          <a:srcRect/>
          <a:stretch>
            <a:fillRect/>
          </a:stretch>
        </p:blipFill>
        <p:spPr bwMode="auto">
          <a:xfrm>
            <a:off x="304800" y="1193701"/>
            <a:ext cx="8648700" cy="5664299"/>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64</a:t>
            </a:fld>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Reports - Snapshots</a:t>
            </a:r>
            <a:endParaRPr lang="en-US" dirty="0"/>
          </a:p>
        </p:txBody>
      </p:sp>
      <p:pic>
        <p:nvPicPr>
          <p:cNvPr id="64514" name="Picture 2"/>
          <p:cNvPicPr>
            <a:picLocks noChangeAspect="1" noChangeArrowheads="1"/>
          </p:cNvPicPr>
          <p:nvPr/>
        </p:nvPicPr>
        <p:blipFill>
          <a:blip r:embed="rId3"/>
          <a:srcRect/>
          <a:stretch>
            <a:fillRect/>
          </a:stretch>
        </p:blipFill>
        <p:spPr bwMode="auto">
          <a:xfrm>
            <a:off x="304800" y="990600"/>
            <a:ext cx="8534400" cy="5714999"/>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65</a:t>
            </a:fld>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4000" dirty="0" smtClean="0"/>
              <a:t>Reports  </a:t>
            </a:r>
            <a:br>
              <a:rPr lang="en-US" sz="4000" dirty="0" smtClean="0"/>
            </a:br>
            <a:r>
              <a:rPr lang="en-US" sz="4000" dirty="0" smtClean="0"/>
              <a:t>Emissions Summaries</a:t>
            </a:r>
            <a:endParaRPr lang="en-US" sz="4000" dirty="0"/>
          </a:p>
        </p:txBody>
      </p:sp>
      <p:sp>
        <p:nvSpPr>
          <p:cNvPr id="4" name="Content Placeholder 3"/>
          <p:cNvSpPr>
            <a:spLocks noGrp="1"/>
          </p:cNvSpPr>
          <p:nvPr>
            <p:ph idx="1"/>
          </p:nvPr>
        </p:nvSpPr>
        <p:spPr/>
        <p:txBody>
          <a:bodyPr/>
          <a:lstStyle/>
          <a:p>
            <a:endParaRPr lang="en-US"/>
          </a:p>
        </p:txBody>
      </p:sp>
      <p:pic>
        <p:nvPicPr>
          <p:cNvPr id="65538" name="Picture 2"/>
          <p:cNvPicPr>
            <a:picLocks noChangeAspect="1" noChangeArrowheads="1"/>
          </p:cNvPicPr>
          <p:nvPr/>
        </p:nvPicPr>
        <p:blipFill>
          <a:blip r:embed="rId3"/>
          <a:srcRect/>
          <a:stretch>
            <a:fillRect/>
          </a:stretch>
        </p:blipFill>
        <p:spPr bwMode="auto">
          <a:xfrm>
            <a:off x="228600" y="1295400"/>
            <a:ext cx="8686800" cy="5379661"/>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23482766-1B3B-4603-A771-D270E25208ED}" type="slidenum">
              <a:rPr lang="en-US" smtClean="0"/>
              <a:pPr>
                <a:defRPr/>
              </a:pPr>
              <a:t>66</a:t>
            </a:fld>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r>
              <a:rPr lang="en-US" sz="3600" dirty="0" smtClean="0"/>
              <a:t>Reports – Emissions Summary </a:t>
            </a:r>
            <a:br>
              <a:rPr lang="en-US" sz="3600" dirty="0" smtClean="0"/>
            </a:br>
            <a:r>
              <a:rPr lang="en-US" sz="3600" dirty="0" smtClean="0"/>
              <a:t>by Facility (1)</a:t>
            </a:r>
            <a:endParaRPr lang="en-US" sz="3600" dirty="0"/>
          </a:p>
        </p:txBody>
      </p:sp>
      <p:pic>
        <p:nvPicPr>
          <p:cNvPr id="66562" name="Picture 2"/>
          <p:cNvPicPr>
            <a:picLocks noChangeAspect="1" noChangeArrowheads="1"/>
          </p:cNvPicPr>
          <p:nvPr/>
        </p:nvPicPr>
        <p:blipFill>
          <a:blip r:embed="rId3"/>
          <a:srcRect/>
          <a:stretch>
            <a:fillRect/>
          </a:stretch>
        </p:blipFill>
        <p:spPr bwMode="auto">
          <a:xfrm>
            <a:off x="304800" y="1295400"/>
            <a:ext cx="8534400" cy="5359499"/>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67</a:t>
            </a:fld>
            <a:endParaRPr 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z="3600" dirty="0" smtClean="0"/>
              <a:t>Reports – Emissions Summary </a:t>
            </a:r>
            <a:br>
              <a:rPr lang="en-US" sz="3600" dirty="0" smtClean="0"/>
            </a:br>
            <a:r>
              <a:rPr lang="en-US" sz="3600" dirty="0" smtClean="0"/>
              <a:t>by Facility (2)</a:t>
            </a:r>
            <a:endParaRPr lang="en-US" sz="3600" dirty="0"/>
          </a:p>
        </p:txBody>
      </p:sp>
      <p:pic>
        <p:nvPicPr>
          <p:cNvPr id="67586" name="Picture 2"/>
          <p:cNvPicPr>
            <a:picLocks noChangeAspect="1" noChangeArrowheads="1"/>
          </p:cNvPicPr>
          <p:nvPr/>
        </p:nvPicPr>
        <p:blipFill>
          <a:blip r:embed="rId3"/>
          <a:srcRect/>
          <a:stretch>
            <a:fillRect/>
          </a:stretch>
        </p:blipFill>
        <p:spPr bwMode="auto">
          <a:xfrm>
            <a:off x="304800" y="1193701"/>
            <a:ext cx="8534400" cy="5283299"/>
          </a:xfrm>
          <a:prstGeom prst="rect">
            <a:avLst/>
          </a:prstGeom>
          <a:noFill/>
          <a:ln w="9525">
            <a:noFill/>
            <a:miter lim="800000"/>
            <a:headEnd/>
            <a:tailEnd/>
          </a:ln>
        </p:spPr>
      </p:pic>
      <p:sp>
        <p:nvSpPr>
          <p:cNvPr id="4" name="Slide Number Placeholder 3"/>
          <p:cNvSpPr>
            <a:spLocks noGrp="1"/>
          </p:cNvSpPr>
          <p:nvPr>
            <p:ph type="sldNum" sz="quarter" idx="12"/>
          </p:nvPr>
        </p:nvSpPr>
        <p:spPr>
          <a:xfrm>
            <a:off x="7010400" y="6381750"/>
            <a:ext cx="2133600" cy="476250"/>
          </a:xfrm>
        </p:spPr>
        <p:txBody>
          <a:bodyPr/>
          <a:lstStyle/>
          <a:p>
            <a:pPr>
              <a:defRPr/>
            </a:pPr>
            <a:fld id="{23482766-1B3B-4603-A771-D270E25208ED}" type="slidenum">
              <a:rPr lang="en-US" smtClean="0"/>
              <a:pPr>
                <a:defRPr/>
              </a:pPr>
              <a:t>68</a:t>
            </a:fld>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sz="3600" dirty="0" smtClean="0"/>
              <a:t>Reports – Emissions Summary </a:t>
            </a:r>
            <a:br>
              <a:rPr lang="en-US" sz="3600" dirty="0" smtClean="0"/>
            </a:br>
            <a:r>
              <a:rPr lang="en-US" sz="3600" dirty="0" smtClean="0"/>
              <a:t>by Facility (3)</a:t>
            </a:r>
            <a:endParaRPr lang="en-US" sz="3600" dirty="0"/>
          </a:p>
        </p:txBody>
      </p:sp>
      <p:pic>
        <p:nvPicPr>
          <p:cNvPr id="68610" name="Picture 2"/>
          <p:cNvPicPr>
            <a:picLocks noChangeAspect="1" noChangeArrowheads="1"/>
          </p:cNvPicPr>
          <p:nvPr/>
        </p:nvPicPr>
        <p:blipFill>
          <a:blip r:embed="rId3"/>
          <a:srcRect/>
          <a:stretch>
            <a:fillRect/>
          </a:stretch>
        </p:blipFill>
        <p:spPr bwMode="auto">
          <a:xfrm>
            <a:off x="228600" y="1421412"/>
            <a:ext cx="8686800" cy="4903188"/>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23482766-1B3B-4603-A771-D270E25208ED}" type="slidenum">
              <a:rPr lang="en-US" smtClean="0"/>
              <a:pPr>
                <a:defRPr/>
              </a:pPr>
              <a:t>69</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mtClean="0"/>
              <a:t>What is the Point Inventory?</a:t>
            </a:r>
          </a:p>
        </p:txBody>
      </p:sp>
      <p:sp>
        <p:nvSpPr>
          <p:cNvPr id="7171" name="Content Placeholder 2"/>
          <p:cNvSpPr>
            <a:spLocks noGrp="1"/>
          </p:cNvSpPr>
          <p:nvPr>
            <p:ph idx="1"/>
          </p:nvPr>
        </p:nvSpPr>
        <p:spPr>
          <a:xfrm>
            <a:off x="457200" y="1600201"/>
            <a:ext cx="8458200" cy="3352800"/>
          </a:xfrm>
        </p:spPr>
        <p:txBody>
          <a:bodyPr/>
          <a:lstStyle/>
          <a:p>
            <a:pPr eaLnBrk="1" hangingPunct="1"/>
            <a:r>
              <a:rPr lang="en-US" sz="2800" dirty="0" smtClean="0">
                <a:solidFill>
                  <a:srgbClr val="FF0000"/>
                </a:solidFill>
              </a:rPr>
              <a:t>Emissions </a:t>
            </a:r>
            <a:r>
              <a:rPr lang="en-US" sz="2800" dirty="0" smtClean="0"/>
              <a:t>estimates</a:t>
            </a:r>
            <a:r>
              <a:rPr lang="en-US" sz="2800" dirty="0" smtClean="0">
                <a:solidFill>
                  <a:srgbClr val="FF0000"/>
                </a:solidFill>
              </a:rPr>
              <a:t> </a:t>
            </a:r>
            <a:r>
              <a:rPr lang="en-US" sz="2800" dirty="0" smtClean="0"/>
              <a:t>for </a:t>
            </a:r>
            <a:r>
              <a:rPr lang="en-US" sz="2800" dirty="0" smtClean="0">
                <a:solidFill>
                  <a:srgbClr val="FF0000"/>
                </a:solidFill>
              </a:rPr>
              <a:t>the facility inventory</a:t>
            </a:r>
          </a:p>
          <a:p>
            <a:pPr lvl="1" eaLnBrk="1" hangingPunct="1"/>
            <a:r>
              <a:rPr lang="en-US" sz="2400" dirty="0" smtClean="0"/>
              <a:t>By pollutant</a:t>
            </a:r>
          </a:p>
          <a:p>
            <a:pPr lvl="1" eaLnBrk="1" hangingPunct="1"/>
            <a:r>
              <a:rPr lang="en-US" sz="2400" dirty="0" smtClean="0"/>
              <a:t>By process</a:t>
            </a:r>
          </a:p>
          <a:p>
            <a:pPr lvl="1" eaLnBrk="1" hangingPunct="1"/>
            <a:r>
              <a:rPr lang="en-US" sz="2400" dirty="0" smtClean="0"/>
              <a:t>By inventory year/reporting period (e.g., 2011 annual)</a:t>
            </a:r>
          </a:p>
          <a:p>
            <a:pPr eaLnBrk="1" hangingPunct="1"/>
            <a:r>
              <a:rPr lang="en-US" sz="2800" dirty="0" smtClean="0"/>
              <a:t>In addition to emissions, point data may include</a:t>
            </a:r>
          </a:p>
          <a:p>
            <a:pPr lvl="1" eaLnBrk="1" hangingPunct="1"/>
            <a:r>
              <a:rPr lang="en-US" sz="2400" dirty="0" smtClean="0"/>
              <a:t>Throughput (by process and inventory/year reporting period)</a:t>
            </a:r>
          </a:p>
          <a:p>
            <a:pPr lvl="1" eaLnBrk="1" hangingPunct="1"/>
            <a:r>
              <a:rPr lang="en-US" sz="2400" dirty="0" smtClean="0"/>
              <a:t> Operating details</a:t>
            </a:r>
          </a:p>
          <a:p>
            <a:pPr lvl="1" eaLnBrk="1" hangingPunct="1"/>
            <a:r>
              <a:rPr lang="en-US" sz="2400" dirty="0" smtClean="0"/>
              <a:t>Supplemental parameters</a:t>
            </a:r>
          </a:p>
          <a:p>
            <a:pPr lvl="1" eaLnBrk="1" hangingPunct="1"/>
            <a:endParaRPr lang="en-US" dirty="0" smtClean="0"/>
          </a:p>
          <a:p>
            <a:pPr lvl="1" eaLnBrk="1" hangingPunct="1"/>
            <a:endParaRPr lang="en-US" dirty="0" smtClean="0"/>
          </a:p>
          <a:p>
            <a:pPr lvl="1" eaLnBrk="1" hangingPunct="1"/>
            <a:endParaRPr lang="en-US" dirty="0" smtClean="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3"/>
          <a:srcRect/>
          <a:stretch>
            <a:fillRect/>
          </a:stretch>
        </p:blipFill>
        <p:spPr bwMode="auto">
          <a:xfrm>
            <a:off x="304800" y="1343008"/>
            <a:ext cx="8534400" cy="5332053"/>
          </a:xfrm>
          <a:prstGeom prst="rect">
            <a:avLst/>
          </a:prstGeom>
          <a:noFill/>
          <a:ln w="9525">
            <a:noFill/>
            <a:miter lim="800000"/>
            <a:headEnd/>
            <a:tailEnd/>
          </a:ln>
        </p:spPr>
      </p:pic>
      <p:sp>
        <p:nvSpPr>
          <p:cNvPr id="6" name="Title 1"/>
          <p:cNvSpPr>
            <a:spLocks noGrp="1"/>
          </p:cNvSpPr>
          <p:nvPr>
            <p:ph type="title"/>
          </p:nvPr>
        </p:nvSpPr>
        <p:spPr>
          <a:xfrm>
            <a:off x="457200" y="274638"/>
            <a:ext cx="8229600" cy="1143000"/>
          </a:xfrm>
        </p:spPr>
        <p:txBody>
          <a:bodyPr/>
          <a:lstStyle/>
          <a:p>
            <a:r>
              <a:rPr lang="en-US" sz="3600" dirty="0" smtClean="0"/>
              <a:t>Reports – Emissions Summary </a:t>
            </a:r>
            <a:br>
              <a:rPr lang="en-US" sz="3600" dirty="0" smtClean="0"/>
            </a:br>
            <a:r>
              <a:rPr lang="en-US" sz="3600" dirty="0" smtClean="0"/>
              <a:t>by Facility (4)</a:t>
            </a:r>
            <a:endParaRPr lang="en-US" sz="3600"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70</a:t>
            </a:fld>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Downloads</a:t>
            </a:r>
            <a:endParaRPr lang="en-US" dirty="0"/>
          </a:p>
        </p:txBody>
      </p:sp>
      <p:pic>
        <p:nvPicPr>
          <p:cNvPr id="16387" name="Picture 3"/>
          <p:cNvPicPr>
            <a:picLocks noGrp="1" noChangeAspect="1" noChangeArrowheads="1"/>
          </p:cNvPicPr>
          <p:nvPr>
            <p:ph idx="1"/>
          </p:nvPr>
        </p:nvPicPr>
        <p:blipFill>
          <a:blip r:embed="rId3"/>
          <a:srcRect/>
          <a:stretch>
            <a:fillRect/>
          </a:stretch>
        </p:blipFill>
        <p:spPr bwMode="auto">
          <a:xfrm>
            <a:off x="914400" y="1130655"/>
            <a:ext cx="7360299" cy="549874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71</a:t>
            </a:fld>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Emission Summary </a:t>
            </a:r>
            <a:br>
              <a:rPr lang="en-US" sz="4000" dirty="0" smtClean="0"/>
            </a:br>
            <a:r>
              <a:rPr lang="en-US" sz="4000" dirty="0" smtClean="0"/>
              <a:t>by Geography (1)</a:t>
            </a:r>
            <a:endParaRPr lang="en-US" sz="4000" dirty="0"/>
          </a:p>
        </p:txBody>
      </p:sp>
      <p:pic>
        <p:nvPicPr>
          <p:cNvPr id="70658" name="Picture 2"/>
          <p:cNvPicPr>
            <a:picLocks noChangeAspect="1" noChangeArrowheads="1"/>
          </p:cNvPicPr>
          <p:nvPr/>
        </p:nvPicPr>
        <p:blipFill>
          <a:blip r:embed="rId3"/>
          <a:srcRect/>
          <a:stretch>
            <a:fillRect/>
          </a:stretch>
        </p:blipFill>
        <p:spPr bwMode="auto">
          <a:xfrm>
            <a:off x="304800" y="1524000"/>
            <a:ext cx="8610600" cy="498116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72</a:t>
            </a:fld>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609600" y="4270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mj-lt"/>
                <a:ea typeface="+mj-ea"/>
                <a:cs typeface="+mj-cs"/>
              </a:rPr>
              <a:t>Emission Summary </a:t>
            </a:r>
            <a:br>
              <a:rPr kumimoji="0" lang="en-US" sz="4000" b="0" i="0" u="none" strike="noStrike" kern="0" cap="none" spc="0" normalizeH="0" baseline="0" noProof="0" dirty="0" smtClean="0">
                <a:ln>
                  <a:noFill/>
                </a:ln>
                <a:solidFill>
                  <a:schemeClr val="tx2"/>
                </a:solidFill>
                <a:effectLst/>
                <a:uLnTx/>
                <a:uFillTx/>
                <a:latin typeface="+mj-lt"/>
                <a:ea typeface="+mj-ea"/>
                <a:cs typeface="+mj-cs"/>
              </a:rPr>
            </a:br>
            <a:r>
              <a:rPr kumimoji="0" lang="en-US" sz="4000" b="0" i="0" u="none" strike="noStrike" kern="0" cap="none" spc="0" normalizeH="0" baseline="0" noProof="0" dirty="0" smtClean="0">
                <a:ln>
                  <a:noFill/>
                </a:ln>
                <a:solidFill>
                  <a:schemeClr val="tx2"/>
                </a:solidFill>
                <a:effectLst/>
                <a:uLnTx/>
                <a:uFillTx/>
                <a:latin typeface="+mj-lt"/>
                <a:ea typeface="+mj-ea"/>
                <a:cs typeface="+mj-cs"/>
              </a:rPr>
              <a:t>by Geography (2)</a:t>
            </a:r>
            <a:endParaRPr kumimoji="0" lang="en-US" sz="4000" b="0" i="0" u="none" strike="noStrike" kern="0" cap="none" spc="0" normalizeH="0" baseline="0" noProof="0" dirty="0">
              <a:ln>
                <a:noFill/>
              </a:ln>
              <a:solidFill>
                <a:schemeClr val="tx2"/>
              </a:solidFill>
              <a:effectLst/>
              <a:uLnTx/>
              <a:uFillTx/>
              <a:latin typeface="+mj-lt"/>
              <a:ea typeface="+mj-ea"/>
              <a:cs typeface="+mj-cs"/>
            </a:endParaRPr>
          </a:p>
        </p:txBody>
      </p:sp>
      <p:pic>
        <p:nvPicPr>
          <p:cNvPr id="71682" name="Picture 2"/>
          <p:cNvPicPr>
            <a:picLocks noChangeAspect="1" noChangeArrowheads="1"/>
          </p:cNvPicPr>
          <p:nvPr/>
        </p:nvPicPr>
        <p:blipFill>
          <a:blip r:embed="rId3"/>
          <a:srcRect/>
          <a:stretch>
            <a:fillRect/>
          </a:stretch>
        </p:blipFill>
        <p:spPr bwMode="auto">
          <a:xfrm>
            <a:off x="381000" y="1600200"/>
            <a:ext cx="8382000" cy="4867312"/>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23482766-1B3B-4603-A771-D270E25208ED}" type="slidenum">
              <a:rPr lang="en-US" smtClean="0"/>
              <a:pPr>
                <a:defRPr/>
              </a:pPr>
              <a:t>73</a:t>
            </a:fld>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10600" cy="1143000"/>
          </a:xfrm>
        </p:spPr>
        <p:txBody>
          <a:bodyPr/>
          <a:lstStyle/>
          <a:p>
            <a:r>
              <a:rPr lang="en-US" sz="3200" dirty="0" smtClean="0"/>
              <a:t>Where do I find Codes? </a:t>
            </a:r>
            <a:endParaRPr lang="en-US" sz="3200" dirty="0"/>
          </a:p>
        </p:txBody>
      </p:sp>
      <p:sp>
        <p:nvSpPr>
          <p:cNvPr id="4" name="Content Placeholder 3"/>
          <p:cNvSpPr>
            <a:spLocks noGrp="1"/>
          </p:cNvSpPr>
          <p:nvPr>
            <p:ph idx="1"/>
          </p:nvPr>
        </p:nvSpPr>
        <p:spPr/>
        <p:txBody>
          <a:bodyPr/>
          <a:lstStyle/>
          <a:p>
            <a:endParaRPr lang="en-US"/>
          </a:p>
        </p:txBody>
      </p:sp>
      <p:pic>
        <p:nvPicPr>
          <p:cNvPr id="5" name="Picture 2"/>
          <p:cNvPicPr>
            <a:picLocks noChangeAspect="1" noChangeArrowheads="1"/>
          </p:cNvPicPr>
          <p:nvPr/>
        </p:nvPicPr>
        <p:blipFill>
          <a:blip r:embed="rId3"/>
          <a:srcRect t="6250" b="13393"/>
          <a:stretch>
            <a:fillRect/>
          </a:stretch>
        </p:blipFill>
        <p:spPr bwMode="auto">
          <a:xfrm>
            <a:off x="228600" y="1219200"/>
            <a:ext cx="8534400" cy="5486400"/>
          </a:xfrm>
          <a:prstGeom prst="rect">
            <a:avLst/>
          </a:prstGeom>
          <a:noFill/>
          <a:ln w="9525">
            <a:noFill/>
            <a:miter lim="800000"/>
            <a:headEnd/>
            <a:tailEnd/>
          </a:ln>
        </p:spPr>
      </p:pic>
      <p:sp>
        <p:nvSpPr>
          <p:cNvPr id="6" name="Oval 5"/>
          <p:cNvSpPr/>
          <p:nvPr/>
        </p:nvSpPr>
        <p:spPr>
          <a:xfrm>
            <a:off x="0" y="2667000"/>
            <a:ext cx="2133600" cy="3810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1447800" y="6172200"/>
            <a:ext cx="2133600" cy="2286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2"/>
          </p:nvPr>
        </p:nvSpPr>
        <p:spPr/>
        <p:txBody>
          <a:bodyPr/>
          <a:lstStyle/>
          <a:p>
            <a:pPr>
              <a:defRPr/>
            </a:pPr>
            <a:fld id="{23482766-1B3B-4603-A771-D270E25208ED}" type="slidenum">
              <a:rPr lang="en-US" smtClean="0"/>
              <a:pPr>
                <a:defRPr/>
              </a:pPr>
              <a:t>74</a:t>
            </a:fld>
            <a:endParaRPr 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1477962"/>
          </a:xfrm>
        </p:spPr>
        <p:txBody>
          <a:bodyPr/>
          <a:lstStyle/>
          <a:p>
            <a:r>
              <a:rPr lang="en-US" sz="3600" dirty="0" smtClean="0"/>
              <a:t>Pollutant codes-example</a:t>
            </a:r>
            <a:br>
              <a:rPr lang="en-US" sz="3600" dirty="0" smtClean="0"/>
            </a:br>
            <a:r>
              <a:rPr lang="en-US" sz="3600" dirty="0" smtClean="0"/>
              <a:t>See what is retired and what is not</a:t>
            </a:r>
            <a:endParaRPr lang="en-US" sz="3600" dirty="0"/>
          </a:p>
        </p:txBody>
      </p:sp>
      <p:sp>
        <p:nvSpPr>
          <p:cNvPr id="3" name="Content Placeholder 2"/>
          <p:cNvSpPr>
            <a:spLocks noGrp="1"/>
          </p:cNvSpPr>
          <p:nvPr>
            <p:ph idx="1"/>
          </p:nvPr>
        </p:nvSpPr>
        <p:spPr/>
        <p:txBody>
          <a:bodyPr/>
          <a:lstStyle/>
          <a:p>
            <a:endParaRPr lang="en-US" dirty="0"/>
          </a:p>
        </p:txBody>
      </p:sp>
      <p:pic>
        <p:nvPicPr>
          <p:cNvPr id="4" name="Picture 2"/>
          <p:cNvPicPr>
            <a:picLocks noChangeAspect="1" noChangeArrowheads="1"/>
          </p:cNvPicPr>
          <p:nvPr/>
        </p:nvPicPr>
        <p:blipFill>
          <a:blip r:embed="rId3"/>
          <a:srcRect l="17500" t="21875" r="2500" b="26563"/>
          <a:stretch>
            <a:fillRect/>
          </a:stretch>
        </p:blipFill>
        <p:spPr bwMode="auto">
          <a:xfrm>
            <a:off x="457200" y="1600200"/>
            <a:ext cx="8686800" cy="4479131"/>
          </a:xfrm>
          <a:prstGeom prst="rect">
            <a:avLst/>
          </a:prstGeom>
          <a:noFill/>
          <a:ln w="9525">
            <a:noFill/>
            <a:miter lim="800000"/>
            <a:headEnd/>
            <a:tailEnd/>
          </a:ln>
        </p:spPr>
      </p:pic>
      <p:sp>
        <p:nvSpPr>
          <p:cNvPr id="5" name="Oval 4"/>
          <p:cNvSpPr/>
          <p:nvPr/>
        </p:nvSpPr>
        <p:spPr>
          <a:xfrm>
            <a:off x="7696200" y="1981200"/>
            <a:ext cx="1447800" cy="20574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pPr>
              <a:defRPr/>
            </a:pPr>
            <a:fld id="{23482766-1B3B-4603-A771-D270E25208ED}" type="slidenum">
              <a:rPr lang="en-US" smtClean="0"/>
              <a:pPr>
                <a:defRPr/>
              </a:pPr>
              <a:t>75</a:t>
            </a:fld>
            <a:endParaRPr lang="en-US"/>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EPA Review of Your data </a:t>
            </a:r>
            <a:endParaRPr lang="en-US" dirty="0"/>
          </a:p>
        </p:txBody>
      </p:sp>
      <p:sp>
        <p:nvSpPr>
          <p:cNvPr id="3" name="Content Placeholder 2"/>
          <p:cNvSpPr>
            <a:spLocks noGrp="1"/>
          </p:cNvSpPr>
          <p:nvPr>
            <p:ph idx="1"/>
          </p:nvPr>
        </p:nvSpPr>
        <p:spPr>
          <a:xfrm>
            <a:off x="457200" y="1447800"/>
            <a:ext cx="8229600" cy="4525963"/>
          </a:xfrm>
        </p:spPr>
        <p:txBody>
          <a:bodyPr/>
          <a:lstStyle/>
          <a:p>
            <a:r>
              <a:rPr lang="en-US" sz="2800" dirty="0" smtClean="0"/>
              <a:t>Completeness</a:t>
            </a:r>
          </a:p>
          <a:p>
            <a:r>
              <a:rPr lang="en-US" sz="2800" dirty="0" smtClean="0"/>
              <a:t>Outliers</a:t>
            </a:r>
          </a:p>
          <a:p>
            <a:r>
              <a:rPr lang="en-US" sz="2800" dirty="0" smtClean="0"/>
              <a:t>Priority Facility/Pollutant List</a:t>
            </a:r>
          </a:p>
          <a:p>
            <a:r>
              <a:rPr lang="en-US" sz="2800" dirty="0" smtClean="0"/>
              <a:t>Voluntary review packages to improved targeted data elements such as</a:t>
            </a:r>
          </a:p>
          <a:p>
            <a:pPr lvl="1"/>
            <a:r>
              <a:rPr lang="en-US" dirty="0" smtClean="0"/>
              <a:t>Design capacity </a:t>
            </a:r>
            <a:endParaRPr lang="en-US" sz="2000" dirty="0" smtClean="0"/>
          </a:p>
          <a:p>
            <a:pPr lvl="1"/>
            <a:r>
              <a:rPr lang="en-US" dirty="0" smtClean="0"/>
              <a:t>SCC code improvements (aimed possibly at 3999s)</a:t>
            </a:r>
          </a:p>
          <a:p>
            <a:pPr lvl="1"/>
            <a:r>
              <a:rPr lang="en-US" dirty="0" smtClean="0"/>
              <a:t>Or emissions from specific industry sectors</a:t>
            </a:r>
          </a:p>
          <a:p>
            <a:pPr lvl="1">
              <a:buNone/>
            </a:pPr>
            <a:endParaRPr lang="en-US" dirty="0" smtClean="0"/>
          </a:p>
          <a:p>
            <a:pPr>
              <a:buNone/>
            </a:pPr>
            <a:endParaRPr lang="en-US" dirty="0" smtClean="0"/>
          </a:p>
          <a:p>
            <a:pPr>
              <a:buNone/>
            </a:pPr>
            <a:endParaRPr lang="en-US" sz="2400" dirty="0" smtClean="0"/>
          </a:p>
          <a:p>
            <a:endParaRPr lang="en-US" sz="2400"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76</a:t>
            </a:fld>
            <a:endParaRPr lang="en-U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en-US" dirty="0" smtClean="0"/>
              <a:t>Putting it all Together- the “Selection”</a:t>
            </a:r>
            <a:endParaRPr lang="en-US" dirty="0"/>
          </a:p>
        </p:txBody>
      </p:sp>
      <p:sp>
        <p:nvSpPr>
          <p:cNvPr id="3" name="Content Placeholder 2"/>
          <p:cNvSpPr>
            <a:spLocks noGrp="1"/>
          </p:cNvSpPr>
          <p:nvPr>
            <p:ph idx="1"/>
          </p:nvPr>
        </p:nvSpPr>
        <p:spPr/>
        <p:txBody>
          <a:bodyPr/>
          <a:lstStyle/>
          <a:p>
            <a:r>
              <a:rPr lang="en-US" sz="2800" dirty="0" smtClean="0"/>
              <a:t>Preference is to use the S/L/T data first in the hierarchy</a:t>
            </a:r>
          </a:p>
          <a:p>
            <a:r>
              <a:rPr lang="en-US" sz="2800" dirty="0" smtClean="0"/>
              <a:t>Other data sources used below hierarchy </a:t>
            </a:r>
            <a:r>
              <a:rPr lang="en-US" sz="2000" dirty="0" smtClean="0"/>
              <a:t>(for example– there may be others)</a:t>
            </a:r>
          </a:p>
          <a:p>
            <a:pPr lvl="1"/>
            <a:r>
              <a:rPr lang="en-US" sz="2000" dirty="0" smtClean="0"/>
              <a:t>2011 TRI</a:t>
            </a:r>
          </a:p>
          <a:p>
            <a:pPr lvl="1"/>
            <a:r>
              <a:rPr lang="en-US" sz="2000" dirty="0" smtClean="0"/>
              <a:t>HAP </a:t>
            </a:r>
            <a:r>
              <a:rPr lang="en-US" sz="2000" dirty="0" err="1" smtClean="0"/>
              <a:t>aug</a:t>
            </a:r>
            <a:endParaRPr lang="en-US" sz="2000" dirty="0" smtClean="0"/>
          </a:p>
          <a:p>
            <a:r>
              <a:rPr lang="en-US" sz="2800" dirty="0" smtClean="0"/>
              <a:t>Data sources that may be used above S/L/T </a:t>
            </a:r>
            <a:r>
              <a:rPr lang="en-US" sz="2000" dirty="0" smtClean="0"/>
              <a:t>(for example– there may be others)</a:t>
            </a:r>
          </a:p>
          <a:p>
            <a:pPr lvl="1"/>
            <a:r>
              <a:rPr lang="en-US" sz="2000" dirty="0" smtClean="0"/>
              <a:t>PM </a:t>
            </a:r>
            <a:r>
              <a:rPr lang="en-US" sz="2000" dirty="0" err="1" smtClean="0"/>
              <a:t>aug</a:t>
            </a:r>
            <a:endParaRPr lang="en-US" sz="2000" dirty="0" smtClean="0"/>
          </a:p>
          <a:p>
            <a:pPr lvl="1"/>
            <a:r>
              <a:rPr lang="en-US" sz="2000" dirty="0" smtClean="0"/>
              <a:t>Chromium speciation</a:t>
            </a:r>
          </a:p>
          <a:p>
            <a:pPr lvl="1"/>
            <a:r>
              <a:rPr lang="en-US" sz="2000" dirty="0" smtClean="0"/>
              <a:t>Some rule data</a:t>
            </a:r>
          </a:p>
          <a:p>
            <a:r>
              <a:rPr lang="en-US" sz="2800" dirty="0" smtClean="0"/>
              <a:t>Draft 2011 release for SLT review </a:t>
            </a:r>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77</a:t>
            </a:fld>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915400" cy="1143000"/>
          </a:xfrm>
        </p:spPr>
        <p:txBody>
          <a:bodyPr>
            <a:noAutofit/>
          </a:bodyPr>
          <a:lstStyle/>
          <a:p>
            <a:r>
              <a:rPr lang="en-US" sz="3600" dirty="0" smtClean="0"/>
              <a:t>RECAP of changes</a:t>
            </a:r>
            <a:br>
              <a:rPr lang="en-US" sz="3600" dirty="0" smtClean="0"/>
            </a:br>
            <a:r>
              <a:rPr lang="en-US" sz="3600" dirty="0" smtClean="0"/>
              <a:t>What will change for 2011 POINT submissions?</a:t>
            </a:r>
            <a:endParaRPr lang="en-US" sz="3600" dirty="0"/>
          </a:p>
        </p:txBody>
      </p:sp>
      <p:sp>
        <p:nvSpPr>
          <p:cNvPr id="3" name="Content Placeholder 2"/>
          <p:cNvSpPr>
            <a:spLocks noGrp="1"/>
          </p:cNvSpPr>
          <p:nvPr>
            <p:ph idx="1"/>
          </p:nvPr>
        </p:nvSpPr>
        <p:spPr>
          <a:xfrm>
            <a:off x="457200" y="1752600"/>
            <a:ext cx="8229600" cy="4525963"/>
          </a:xfrm>
        </p:spPr>
        <p:txBody>
          <a:bodyPr/>
          <a:lstStyle/>
          <a:p>
            <a:r>
              <a:rPr lang="en-US" dirty="0" smtClean="0"/>
              <a:t>Pollutant codes retired/unretired/added</a:t>
            </a:r>
          </a:p>
          <a:p>
            <a:r>
              <a:rPr lang="en-US" dirty="0" smtClean="0"/>
              <a:t>New QA checks</a:t>
            </a:r>
          </a:p>
          <a:p>
            <a:pPr lvl="1"/>
            <a:r>
              <a:rPr lang="en-US" sz="2400" dirty="0" smtClean="0"/>
              <a:t>Critical emissions range</a:t>
            </a:r>
          </a:p>
          <a:p>
            <a:pPr lvl="1"/>
            <a:r>
              <a:rPr lang="en-US" sz="2400" dirty="0" smtClean="0"/>
              <a:t>Critical double counting pollutants with grouped pollutants</a:t>
            </a:r>
          </a:p>
          <a:p>
            <a:pPr lvl="1"/>
            <a:r>
              <a:rPr lang="en-US" sz="2400" dirty="0" smtClean="0"/>
              <a:t>Critical if you report PM2.5 and not PM10 and if PM2.5&gt;PM10</a:t>
            </a:r>
          </a:p>
          <a:p>
            <a:r>
              <a:rPr lang="en-US" sz="2800" dirty="0" smtClean="0"/>
              <a:t>Not collecting aircraft LTO’S in EIS</a:t>
            </a:r>
          </a:p>
          <a:p>
            <a:r>
              <a:rPr lang="en-US" sz="2800" dirty="0" smtClean="0"/>
              <a:t>Updated Emission Factors (EGUs, EAFs, maybe more)</a:t>
            </a:r>
          </a:p>
          <a:p>
            <a:r>
              <a:rPr lang="en-US" sz="2800" dirty="0" smtClean="0"/>
              <a:t>List of Priority Polls/Facilities</a:t>
            </a:r>
          </a:p>
          <a:p>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78</a:t>
            </a:fld>
            <a:endParaRPr lang="en-US"/>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Resources</a:t>
            </a:r>
            <a:endParaRPr lang="en-US" dirty="0"/>
          </a:p>
        </p:txBody>
      </p:sp>
      <p:sp>
        <p:nvSpPr>
          <p:cNvPr id="3" name="Content Placeholder 2"/>
          <p:cNvSpPr>
            <a:spLocks noGrp="1"/>
          </p:cNvSpPr>
          <p:nvPr>
            <p:ph idx="1"/>
          </p:nvPr>
        </p:nvSpPr>
        <p:spPr>
          <a:xfrm>
            <a:off x="457200" y="1371600"/>
            <a:ext cx="8229600" cy="4525963"/>
          </a:xfrm>
        </p:spPr>
        <p:txBody>
          <a:bodyPr/>
          <a:lstStyle/>
          <a:p>
            <a:r>
              <a:rPr lang="en-US" dirty="0" smtClean="0"/>
              <a:t>One pagers</a:t>
            </a:r>
          </a:p>
          <a:p>
            <a:pPr lvl="1"/>
            <a:r>
              <a:rPr lang="en-US" dirty="0" smtClean="0"/>
              <a:t>How to gain access to the Gateway</a:t>
            </a:r>
          </a:p>
          <a:p>
            <a:pPr lvl="1"/>
            <a:r>
              <a:rPr lang="en-US" dirty="0" smtClean="0"/>
              <a:t>How to change your password</a:t>
            </a:r>
          </a:p>
          <a:p>
            <a:pPr lvl="1"/>
            <a:r>
              <a:rPr lang="en-US" dirty="0" smtClean="0"/>
              <a:t>How to submit data using the Web Client</a:t>
            </a:r>
          </a:p>
          <a:p>
            <a:pPr>
              <a:buNone/>
            </a:pPr>
            <a:r>
              <a:rPr lang="en-US" sz="2800" dirty="0" smtClean="0">
                <a:hlinkClick r:id="rId3"/>
              </a:rPr>
              <a:t>http://www.epa.gov/ttn/chief/eis/index.html</a:t>
            </a:r>
            <a:endParaRPr lang="en-US" sz="2800" dirty="0" smtClean="0"/>
          </a:p>
          <a:p>
            <a:r>
              <a:rPr lang="en-US" sz="2800" dirty="0" smtClean="0"/>
              <a:t>2008 NEI/EIS Implementation Plan</a:t>
            </a:r>
          </a:p>
          <a:p>
            <a:pPr>
              <a:buNone/>
            </a:pPr>
            <a:r>
              <a:rPr lang="en-US" sz="2800" dirty="0" smtClean="0">
                <a:hlinkClick r:id="rId4"/>
              </a:rPr>
              <a:t>http://www.epa.gov/ttn/chief/net/neip/index.htm</a:t>
            </a:r>
            <a:r>
              <a:rPr lang="en-US" sz="2800" dirty="0" smtClean="0"/>
              <a:t> </a:t>
            </a:r>
          </a:p>
          <a:p>
            <a:r>
              <a:rPr lang="en-US" sz="2800" dirty="0" smtClean="0"/>
              <a:t>2011 –specific information to be posted (http://www.epa.gov/ttn/chief/eiinformation.html)</a:t>
            </a:r>
          </a:p>
          <a:p>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79</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0"/>
            <a:ext cx="8229600" cy="1143000"/>
          </a:xfrm>
        </p:spPr>
        <p:txBody>
          <a:bodyPr/>
          <a:lstStyle/>
          <a:p>
            <a:pPr eaLnBrk="1" hangingPunct="1"/>
            <a:r>
              <a:rPr lang="en-US" dirty="0" smtClean="0"/>
              <a:t>Important Concepts (1)</a:t>
            </a:r>
          </a:p>
        </p:txBody>
      </p:sp>
      <p:sp>
        <p:nvSpPr>
          <p:cNvPr id="8195" name="Rectangle 3"/>
          <p:cNvSpPr>
            <a:spLocks noGrp="1" noChangeArrowheads="1"/>
          </p:cNvSpPr>
          <p:nvPr>
            <p:ph type="body" idx="1"/>
          </p:nvPr>
        </p:nvSpPr>
        <p:spPr>
          <a:xfrm>
            <a:off x="457200" y="1066800"/>
            <a:ext cx="8229600" cy="4525963"/>
          </a:xfrm>
        </p:spPr>
        <p:txBody>
          <a:bodyPr/>
          <a:lstStyle/>
          <a:p>
            <a:pPr eaLnBrk="1" hangingPunct="1">
              <a:lnSpc>
                <a:spcPct val="80000"/>
              </a:lnSpc>
            </a:pPr>
            <a:r>
              <a:rPr lang="en-US" sz="2800" dirty="0" smtClean="0"/>
              <a:t>Emissions may only be reported for an existing process</a:t>
            </a:r>
          </a:p>
          <a:p>
            <a:pPr lvl="1" eaLnBrk="1" hangingPunct="1">
              <a:lnSpc>
                <a:spcPct val="80000"/>
              </a:lnSpc>
            </a:pPr>
            <a:r>
              <a:rPr lang="en-US" sz="2400" dirty="0" smtClean="0"/>
              <a:t>Existing process cannot have a Process End Year prior to inventory year</a:t>
            </a:r>
          </a:p>
          <a:p>
            <a:pPr lvl="1" eaLnBrk="1" hangingPunct="1">
              <a:lnSpc>
                <a:spcPct val="80000"/>
              </a:lnSpc>
            </a:pPr>
            <a:r>
              <a:rPr lang="en-US" sz="2400" dirty="0" smtClean="0"/>
              <a:t>Unit from existing process should be operating in inventory year (PS ok if it is PS in 2012 and you are submitting 2011…)</a:t>
            </a:r>
          </a:p>
          <a:p>
            <a:pPr lvl="1" eaLnBrk="1" hangingPunct="1">
              <a:lnSpc>
                <a:spcPct val="80000"/>
              </a:lnSpc>
            </a:pPr>
            <a:r>
              <a:rPr lang="en-US" sz="2400" dirty="0" smtClean="0"/>
              <a:t>SCC code for process must be a valid one</a:t>
            </a:r>
          </a:p>
          <a:p>
            <a:pPr eaLnBrk="1" hangingPunct="1">
              <a:lnSpc>
                <a:spcPct val="80000"/>
              </a:lnSpc>
            </a:pPr>
            <a:r>
              <a:rPr lang="en-US" sz="2800" dirty="0" smtClean="0"/>
              <a:t>All pollutants for a given process must be reported together</a:t>
            </a:r>
            <a:endParaRPr lang="en-US" sz="2400" dirty="0" smtClean="0"/>
          </a:p>
          <a:p>
            <a:pPr lvl="1" eaLnBrk="1" hangingPunct="1">
              <a:lnSpc>
                <a:spcPct val="80000"/>
              </a:lnSpc>
            </a:pPr>
            <a:r>
              <a:rPr lang="en-US" sz="2400" dirty="0" smtClean="0">
                <a:solidFill>
                  <a:srgbClr val="FF0000"/>
                </a:solidFill>
              </a:rPr>
              <a:t>2008 inventory cycle pitfall:  Some agencies inadvertently re-submitted just some pollutants and as a result, all other pollutants were wiped out</a:t>
            </a:r>
          </a:p>
          <a:p>
            <a:pPr lvl="1" eaLnBrk="1" hangingPunct="1">
              <a:lnSpc>
                <a:spcPct val="80000"/>
              </a:lnSpc>
            </a:pPr>
            <a:r>
              <a:rPr lang="en-US" sz="2400" dirty="0" smtClean="0"/>
              <a:t>Each submittal overwrites the last for a given process</a:t>
            </a:r>
            <a:endParaRPr lang="en-US" sz="2400" dirty="0" smtClean="0">
              <a:solidFill>
                <a:srgbClr val="FF0000"/>
              </a:solidFill>
            </a:endParaRPr>
          </a:p>
          <a:p>
            <a:pPr lvl="1" eaLnBrk="1" hangingPunct="1">
              <a:lnSpc>
                <a:spcPct val="80000"/>
              </a:lnSpc>
            </a:pPr>
            <a:r>
              <a:rPr lang="en-US" sz="2400" dirty="0" smtClean="0"/>
              <a:t>You can submit different facilities or different processes at a facility in separate submittals</a:t>
            </a:r>
            <a:endParaRPr lang="en-US" dirty="0" smtClean="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Contacts</a:t>
            </a:r>
            <a:endParaRPr lang="en-US" dirty="0"/>
          </a:p>
        </p:txBody>
      </p:sp>
      <p:sp>
        <p:nvSpPr>
          <p:cNvPr id="3" name="Content Placeholder 2"/>
          <p:cNvSpPr>
            <a:spLocks noGrp="1"/>
          </p:cNvSpPr>
          <p:nvPr>
            <p:ph idx="1"/>
          </p:nvPr>
        </p:nvSpPr>
        <p:spPr/>
        <p:txBody>
          <a:bodyPr/>
          <a:lstStyle/>
          <a:p>
            <a:r>
              <a:rPr lang="en-US" dirty="0" smtClean="0"/>
              <a:t>Submission Issues</a:t>
            </a:r>
          </a:p>
          <a:p>
            <a:pPr lvl="1"/>
            <a:r>
              <a:rPr lang="en-US" dirty="0" smtClean="0"/>
              <a:t>Sally Dombrowski – </a:t>
            </a:r>
            <a:r>
              <a:rPr lang="en-US" dirty="0" smtClean="0">
                <a:hlinkClick r:id="rId2"/>
              </a:rPr>
              <a:t>dombrowski.sally@epa.gov</a:t>
            </a:r>
            <a:r>
              <a:rPr lang="en-US" dirty="0" smtClean="0"/>
              <a:t>; 919-541-3269</a:t>
            </a:r>
          </a:p>
          <a:p>
            <a:r>
              <a:rPr lang="en-US" dirty="0" smtClean="0"/>
              <a:t>Inventory Issues</a:t>
            </a:r>
          </a:p>
          <a:p>
            <a:pPr lvl="1"/>
            <a:r>
              <a:rPr lang="en-US" dirty="0" smtClean="0"/>
              <a:t>Ron Ryan – </a:t>
            </a:r>
            <a:r>
              <a:rPr lang="en-US" dirty="0" smtClean="0">
                <a:hlinkClick r:id="rId3"/>
              </a:rPr>
              <a:t>ryan.ron@epa.gov</a:t>
            </a:r>
            <a:r>
              <a:rPr lang="en-US" dirty="0" smtClean="0"/>
              <a:t>, 919-541-4330</a:t>
            </a:r>
          </a:p>
          <a:p>
            <a:pPr lvl="1"/>
            <a:r>
              <a:rPr lang="en-US" dirty="0" smtClean="0"/>
              <a:t>Madeleine Strum – </a:t>
            </a:r>
            <a:r>
              <a:rPr lang="en-US" dirty="0" smtClean="0">
                <a:hlinkClick r:id="rId4"/>
              </a:rPr>
              <a:t>strum.madeleine@epa.gov</a:t>
            </a:r>
            <a:r>
              <a:rPr lang="en-US" dirty="0" smtClean="0"/>
              <a:t>, 919-541-2383</a:t>
            </a:r>
          </a:p>
          <a:p>
            <a:pPr lvl="1"/>
            <a:endParaRPr lang="en-US" dirty="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80</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0"/>
            <a:ext cx="8229600" cy="1143000"/>
          </a:xfrm>
        </p:spPr>
        <p:txBody>
          <a:bodyPr/>
          <a:lstStyle/>
          <a:p>
            <a:pPr eaLnBrk="1" hangingPunct="1"/>
            <a:r>
              <a:rPr lang="en-US" dirty="0" smtClean="0"/>
              <a:t>Important Concepts (2)</a:t>
            </a:r>
          </a:p>
        </p:txBody>
      </p:sp>
      <p:sp>
        <p:nvSpPr>
          <p:cNvPr id="8195" name="Rectangle 3"/>
          <p:cNvSpPr>
            <a:spLocks noGrp="1" noChangeArrowheads="1"/>
          </p:cNvSpPr>
          <p:nvPr>
            <p:ph type="body" idx="1"/>
          </p:nvPr>
        </p:nvSpPr>
        <p:spPr>
          <a:xfrm>
            <a:off x="457200" y="1066800"/>
            <a:ext cx="8229600" cy="4525963"/>
          </a:xfrm>
        </p:spPr>
        <p:txBody>
          <a:bodyPr/>
          <a:lstStyle/>
          <a:p>
            <a:pPr eaLnBrk="1" hangingPunct="1">
              <a:lnSpc>
                <a:spcPct val="80000"/>
              </a:lnSpc>
            </a:pPr>
            <a:r>
              <a:rPr lang="en-US" sz="2800" dirty="0" smtClean="0"/>
              <a:t>Your emissions will </a:t>
            </a:r>
            <a:r>
              <a:rPr lang="en-US" sz="2800" b="1" dirty="0" smtClean="0"/>
              <a:t>NOT</a:t>
            </a:r>
            <a:r>
              <a:rPr lang="en-US" sz="2800" dirty="0" smtClean="0"/>
              <a:t> be adjusted by EPA</a:t>
            </a:r>
          </a:p>
          <a:p>
            <a:pPr lvl="1" eaLnBrk="1" hangingPunct="1">
              <a:lnSpc>
                <a:spcPct val="80000"/>
              </a:lnSpc>
            </a:pPr>
            <a:r>
              <a:rPr lang="en-US" sz="2000" dirty="0" smtClean="0"/>
              <a:t>For the 2008 NEI,  EPA speciated SLT chromium</a:t>
            </a:r>
          </a:p>
          <a:p>
            <a:pPr lvl="1" eaLnBrk="1" hangingPunct="1">
              <a:lnSpc>
                <a:spcPct val="80000"/>
              </a:lnSpc>
            </a:pPr>
            <a:r>
              <a:rPr lang="en-US" sz="2000" dirty="0" smtClean="0"/>
              <a:t>To get it into the NEI, we submitted the speciated chromium as a SEPARATE EPA dataset</a:t>
            </a:r>
          </a:p>
          <a:p>
            <a:pPr lvl="1" eaLnBrk="1" hangingPunct="1">
              <a:lnSpc>
                <a:spcPct val="80000"/>
              </a:lnSpc>
            </a:pPr>
            <a:r>
              <a:rPr lang="en-US" sz="2000" dirty="0" smtClean="0"/>
              <a:t>The SLT </a:t>
            </a:r>
            <a:r>
              <a:rPr lang="en-US" sz="2000" dirty="0" err="1" smtClean="0"/>
              <a:t>unspeciated</a:t>
            </a:r>
            <a:r>
              <a:rPr lang="en-US" sz="2000" dirty="0" smtClean="0"/>
              <a:t> chromium is in EIS, it is in your dataset</a:t>
            </a:r>
          </a:p>
          <a:p>
            <a:pPr eaLnBrk="1" hangingPunct="1">
              <a:lnSpc>
                <a:spcPct val="80000"/>
              </a:lnSpc>
            </a:pPr>
            <a:r>
              <a:rPr lang="en-US" sz="2800" dirty="0" smtClean="0"/>
              <a:t>EIS can support emission values from multiple sources</a:t>
            </a:r>
            <a:endParaRPr lang="en-US" sz="2400" dirty="0" smtClean="0"/>
          </a:p>
          <a:p>
            <a:pPr eaLnBrk="1" hangingPunct="1">
              <a:lnSpc>
                <a:spcPct val="80000"/>
              </a:lnSpc>
            </a:pPr>
            <a:r>
              <a:rPr lang="en-US" sz="2800" dirty="0" smtClean="0"/>
              <a:t>Can use LB, TON or metric to submit emissions-</a:t>
            </a:r>
          </a:p>
          <a:p>
            <a:pPr lvl="1" eaLnBrk="1" hangingPunct="1">
              <a:lnSpc>
                <a:spcPct val="80000"/>
              </a:lnSpc>
            </a:pPr>
            <a:r>
              <a:rPr lang="en-US" sz="2400" dirty="0" smtClean="0"/>
              <a:t>EIS reports show HAPs in LB and CAPs in TON</a:t>
            </a:r>
          </a:p>
          <a:p>
            <a:pPr eaLnBrk="1" hangingPunct="1">
              <a:lnSpc>
                <a:spcPct val="80000"/>
              </a:lnSpc>
            </a:pPr>
            <a:r>
              <a:rPr lang="en-US" dirty="0" smtClean="0"/>
              <a:t>Report controlled emissions, not uncontrolled</a:t>
            </a:r>
          </a:p>
          <a:p>
            <a:pPr lvl="1" eaLnBrk="1" hangingPunct="1">
              <a:lnSpc>
                <a:spcPct val="80000"/>
              </a:lnSpc>
            </a:pPr>
            <a:r>
              <a:rPr lang="en-US" sz="2000" dirty="0" smtClean="0"/>
              <a:t>We have seen control/capture/effectiveness values of 100% for processes with non-zero emissions.  If 100% is truly controlled then emissions should be zero</a:t>
            </a:r>
          </a:p>
          <a:p>
            <a:pPr eaLnBrk="1" hangingPunct="1">
              <a:lnSpc>
                <a:spcPct val="80000"/>
              </a:lnSpc>
            </a:pPr>
            <a:endParaRPr lang="en-US" sz="2800" dirty="0" smtClean="0"/>
          </a:p>
        </p:txBody>
      </p:sp>
      <p:sp>
        <p:nvSpPr>
          <p:cNvPr id="4" name="Slide Number Placeholder 3"/>
          <p:cNvSpPr>
            <a:spLocks noGrp="1"/>
          </p:cNvSpPr>
          <p:nvPr>
            <p:ph type="sldNum" sz="quarter" idx="12"/>
          </p:nvPr>
        </p:nvSpPr>
        <p:spPr/>
        <p:txBody>
          <a:bodyPr/>
          <a:lstStyle/>
          <a:p>
            <a:pPr>
              <a:defRPr/>
            </a:pPr>
            <a:fld id="{23482766-1B3B-4603-A771-D270E25208ED}"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25285</TotalTime>
  <Words>11412</Words>
  <Application>Microsoft Office PowerPoint</Application>
  <PresentationFormat>On-screen Show (4:3)</PresentationFormat>
  <Paragraphs>1085</Paragraphs>
  <Slides>80</Slides>
  <Notes>72</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Default Design</vt:lpstr>
      <vt:lpstr>Slide 1</vt:lpstr>
      <vt:lpstr>Point Inventory</vt:lpstr>
      <vt:lpstr>EIS and the NEI</vt:lpstr>
      <vt:lpstr>S/L/T Reporting</vt:lpstr>
      <vt:lpstr>Uses of the NEI</vt:lpstr>
      <vt:lpstr>Components of the EIS</vt:lpstr>
      <vt:lpstr>What is the Point Inventory?</vt:lpstr>
      <vt:lpstr>Important Concepts (1)</vt:lpstr>
      <vt:lpstr>Important Concepts (2)</vt:lpstr>
      <vt:lpstr>Important Concepts (3)</vt:lpstr>
      <vt:lpstr>Submitting Your Point Inventory (Emissions)</vt:lpstr>
      <vt:lpstr>How to Populate the Tables for Your Point Inventory Submittal (1)</vt:lpstr>
      <vt:lpstr>How to Populate the Tables for Your Point Inventory Submittal (2)</vt:lpstr>
      <vt:lpstr>How to Populate the Tables for Your Point Inventory Submittal (3)</vt:lpstr>
      <vt:lpstr>How to Populate the Tables for Your Point Inventory Submittal (4)</vt:lpstr>
      <vt:lpstr>How to Populate the Tables for Your Point Inventory Submittal (5)</vt:lpstr>
      <vt:lpstr>Submission Process   Using the Bridge Tool</vt:lpstr>
      <vt:lpstr>Common Bridge Tool Errors</vt:lpstr>
      <vt:lpstr>Widows and Orphans</vt:lpstr>
      <vt:lpstr>Submission Process</vt:lpstr>
      <vt:lpstr>Slide 21</vt:lpstr>
      <vt:lpstr>Slide 22</vt:lpstr>
      <vt:lpstr>Slide 23</vt:lpstr>
      <vt:lpstr>Email Notifications</vt:lpstr>
      <vt:lpstr>The Feedback Report  Summary Tab</vt:lpstr>
      <vt:lpstr>Feedback Report  Statistics Tab </vt:lpstr>
      <vt:lpstr>Feedback Report System Errors</vt:lpstr>
      <vt:lpstr>Feedback Report-Critical Errors</vt:lpstr>
      <vt:lpstr>Common Errors</vt:lpstr>
      <vt:lpstr>Important Changes To QA checks on Emissions</vt:lpstr>
      <vt:lpstr>How do I edit an emissions value?</vt:lpstr>
      <vt:lpstr>Editing Emissions on the Gateway (1)</vt:lpstr>
      <vt:lpstr>Editing Emissions on the Gateway (2)</vt:lpstr>
      <vt:lpstr>Editing Emissions on the Gateway(3)</vt:lpstr>
      <vt:lpstr>Editing Emissions on the Gateway (4)</vt:lpstr>
      <vt:lpstr>Adding a pollutant via the Gateway (1)</vt:lpstr>
      <vt:lpstr>Adding a pollutant via the Gateway (2)</vt:lpstr>
      <vt:lpstr>Airports are Point Sources</vt:lpstr>
      <vt:lpstr>Rail Yards </vt:lpstr>
      <vt:lpstr>EGUs</vt:lpstr>
      <vt:lpstr>Electric Arc Furnaces</vt:lpstr>
      <vt:lpstr>Other Source Categories</vt:lpstr>
      <vt:lpstr>Priority Facility/Pollutant list</vt:lpstr>
      <vt:lpstr>Pollutant Code Changes for the 2011 Reporting Cycle</vt:lpstr>
      <vt:lpstr>Species of PM</vt:lpstr>
      <vt:lpstr>NEW CRITICAL QA Checks for PM</vt:lpstr>
      <vt:lpstr>The Types of HAPs</vt:lpstr>
      <vt:lpstr>HAPs Reported as Individual Pollutants</vt:lpstr>
      <vt:lpstr>Metal and compound HAPs reported  as a single aggregate</vt:lpstr>
      <vt:lpstr>HAPs that can be Reported as a Single compound or aggregate group</vt:lpstr>
      <vt:lpstr>Special Cases</vt:lpstr>
      <vt:lpstr>Chromium</vt:lpstr>
      <vt:lpstr>Coke Oven Emissions</vt:lpstr>
      <vt:lpstr>Nickel</vt:lpstr>
      <vt:lpstr>Cyanide</vt:lpstr>
      <vt:lpstr>Recap what’s new</vt:lpstr>
      <vt:lpstr>BREAK</vt:lpstr>
      <vt:lpstr>When will my data show up in EIS?</vt:lpstr>
      <vt:lpstr>Checking Your Data</vt:lpstr>
      <vt:lpstr>Agency Submission History Report</vt:lpstr>
      <vt:lpstr>Agency Submission History Report</vt:lpstr>
      <vt:lpstr>List of facilities for which emissions were expected but no emissions reported</vt:lpstr>
      <vt:lpstr>Request reports to get data out of EIS</vt:lpstr>
      <vt:lpstr>Reports - Snapshots</vt:lpstr>
      <vt:lpstr>Reports - Snapshots</vt:lpstr>
      <vt:lpstr>Reports   Emissions Summaries</vt:lpstr>
      <vt:lpstr>Reports – Emissions Summary  by Facility (1)</vt:lpstr>
      <vt:lpstr>Reports – Emissions Summary  by Facility (2)</vt:lpstr>
      <vt:lpstr>Reports – Emissions Summary  by Facility (3)</vt:lpstr>
      <vt:lpstr>Reports – Emissions Summary  by Facility (4)</vt:lpstr>
      <vt:lpstr>Report Downloads</vt:lpstr>
      <vt:lpstr>Emission Summary  by Geography (1)</vt:lpstr>
      <vt:lpstr>Slide 73</vt:lpstr>
      <vt:lpstr>Where do I find Codes? </vt:lpstr>
      <vt:lpstr>Pollutant codes-example See what is retired and what is not</vt:lpstr>
      <vt:lpstr>EPA Review of Your data </vt:lpstr>
      <vt:lpstr>Putting it all Together- the “Selection”</vt:lpstr>
      <vt:lpstr>RECAP of changes What will change for 2011 POINT submissions?</vt:lpstr>
      <vt:lpstr>Web Resources</vt:lpstr>
      <vt:lpstr>Contacts</vt:lpstr>
    </vt:vector>
  </TitlesOfParts>
  <Company>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Point Inventory</dc:title>
  <dc:creator>ctsuser</dc:creator>
  <cp:lastModifiedBy>ctsuser</cp:lastModifiedBy>
  <cp:revision>134</cp:revision>
  <dcterms:created xsi:type="dcterms:W3CDTF">2009-12-23T16:28:25Z</dcterms:created>
  <dcterms:modified xsi:type="dcterms:W3CDTF">2012-03-30T16:15:17Z</dcterms:modified>
</cp:coreProperties>
</file>